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 r:id="rId2"/>
    <p:sldId id="257" r:id="rId3"/>
    <p:sldId id="258" r:id="rId4"/>
    <p:sldId id="341"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844" autoAdjust="0"/>
  </p:normalViewPr>
  <p:slideViewPr>
    <p:cSldViewPr snapToGrid="0">
      <p:cViewPr varScale="1">
        <p:scale>
          <a:sx n="106" d="100"/>
          <a:sy n="106" d="100"/>
        </p:scale>
        <p:origin x="17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80F0B-A230-4340-9640-1B28C9DCEEE0}" type="datetimeFigureOut">
              <a:rPr lang="en-GB" smtClean="0"/>
              <a:t>12/12/2024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1C29F-E392-4D40-A43B-61F495FF62B5}" type="slidenum">
              <a:rPr lang="en-GB" smtClean="0"/>
              <a:t>‹#›</a:t>
            </a:fld>
            <a:endParaRPr lang="en-GB"/>
          </a:p>
        </p:txBody>
      </p:sp>
    </p:spTree>
    <p:extLst>
      <p:ext uri="{BB962C8B-B14F-4D97-AF65-F5344CB8AC3E}">
        <p14:creationId xmlns:p14="http://schemas.microsoft.com/office/powerpoint/2010/main" val="98598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A11C29F-E392-4D40-A43B-61F495FF62B5}" type="slidenum">
              <a:rPr lang="en-GB" smtClean="0"/>
              <a:t>1</a:t>
            </a:fld>
            <a:endParaRPr lang="en-GB"/>
          </a:p>
        </p:txBody>
      </p:sp>
    </p:spTree>
    <p:extLst>
      <p:ext uri="{BB962C8B-B14F-4D97-AF65-F5344CB8AC3E}">
        <p14:creationId xmlns:p14="http://schemas.microsoft.com/office/powerpoint/2010/main" val="242641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Porlock</a:t>
            </a:r>
            <a:r>
              <a:rPr lang="en-GB" dirty="0"/>
              <a:t> bay</a:t>
            </a:r>
          </a:p>
        </p:txBody>
      </p:sp>
      <p:sp>
        <p:nvSpPr>
          <p:cNvPr id="4" name="Slide Number Placeholder 3"/>
          <p:cNvSpPr>
            <a:spLocks noGrp="1"/>
          </p:cNvSpPr>
          <p:nvPr>
            <p:ph type="sldNum" sz="quarter" idx="5"/>
          </p:nvPr>
        </p:nvSpPr>
        <p:spPr/>
        <p:txBody>
          <a:bodyPr/>
          <a:lstStyle/>
          <a:p>
            <a:fld id="{6A11C29F-E392-4D40-A43B-61F495FF62B5}" type="slidenum">
              <a:rPr lang="en-GB" smtClean="0"/>
              <a:t>3</a:t>
            </a:fld>
            <a:endParaRPr lang="en-GB"/>
          </a:p>
        </p:txBody>
      </p:sp>
    </p:spTree>
    <p:extLst>
      <p:ext uri="{BB962C8B-B14F-4D97-AF65-F5344CB8AC3E}">
        <p14:creationId xmlns:p14="http://schemas.microsoft.com/office/powerpoint/2010/main" val="19226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4</a:t>
            </a:fld>
            <a:endParaRPr lang="en-GB"/>
          </a:p>
        </p:txBody>
      </p:sp>
    </p:spTree>
    <p:extLst>
      <p:ext uri="{BB962C8B-B14F-4D97-AF65-F5344CB8AC3E}">
        <p14:creationId xmlns:p14="http://schemas.microsoft.com/office/powerpoint/2010/main" val="649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59085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0045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78948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02086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A036D7-3E4A-4B33-9947-E0D85A7D942B}"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81823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A036D7-3E4A-4B33-9947-E0D85A7D942B}"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423895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A036D7-3E4A-4B33-9947-E0D85A7D942B}" type="datetimeFigureOut">
              <a:rPr lang="en-GB" smtClean="0"/>
              <a:t>12/12/2024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32324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A036D7-3E4A-4B33-9947-E0D85A7D942B}"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13139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036D7-3E4A-4B33-9947-E0D85A7D942B}"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05818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A036D7-3E4A-4B33-9947-E0D85A7D942B}"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71110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A036D7-3E4A-4B33-9947-E0D85A7D942B}"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33378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036D7-3E4A-4B33-9947-E0D85A7D942B}" type="datetimeFigureOut">
              <a:rPr lang="en-GB" smtClean="0"/>
              <a:t>12/12/2024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8EFB5-0864-48C7-A6F0-43E1003D8B5D}" type="slidenum">
              <a:rPr lang="en-GB" smtClean="0"/>
              <a:t>‹#›</a:t>
            </a:fld>
            <a:endParaRPr lang="en-GB"/>
          </a:p>
        </p:txBody>
      </p:sp>
    </p:spTree>
    <p:extLst>
      <p:ext uri="{BB962C8B-B14F-4D97-AF65-F5344CB8AC3E}">
        <p14:creationId xmlns:p14="http://schemas.microsoft.com/office/powerpoint/2010/main" val="2112863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2.png"/><Relationship Id="rId4" Type="http://schemas.openxmlformats.org/officeDocument/2006/relationships/audio" Target="../media/media4.m4a"/><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FDC262-035B-4998-91E5-3EF0D04536A5}"/>
              </a:ext>
            </a:extLst>
          </p:cNvPr>
          <p:cNvPicPr>
            <a:picLocks noChangeAspect="1"/>
          </p:cNvPicPr>
          <p:nvPr/>
        </p:nvPicPr>
        <p:blipFill>
          <a:blip r:embed="rId7"/>
          <a:stretch>
            <a:fillRect/>
          </a:stretch>
        </p:blipFill>
        <p:spPr>
          <a:xfrm>
            <a:off x="274741" y="208708"/>
            <a:ext cx="5181802" cy="506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3E4D2E3-C59B-4843-995A-EFC686D2F6C7}"/>
              </a:ext>
            </a:extLst>
          </p:cNvPr>
          <p:cNvSpPr txBox="1"/>
          <p:nvPr/>
        </p:nvSpPr>
        <p:spPr>
          <a:xfrm>
            <a:off x="209726" y="5436067"/>
            <a:ext cx="5181802" cy="523220"/>
          </a:xfrm>
          <a:prstGeom prst="rect">
            <a:avLst/>
          </a:prstGeom>
          <a:noFill/>
        </p:spPr>
        <p:txBody>
          <a:bodyPr wrap="square" rtlCol="0">
            <a:spAutoFit/>
          </a:bodyPr>
          <a:lstStyle/>
          <a:p>
            <a:pPr algn="ctr"/>
            <a:r>
              <a:rPr lang="en-GB" sz="2800" b="1" dirty="0"/>
              <a:t>Why study GCSE geography?</a:t>
            </a:r>
          </a:p>
        </p:txBody>
      </p:sp>
      <p:sp>
        <p:nvSpPr>
          <p:cNvPr id="7" name="Rectangle 6">
            <a:extLst>
              <a:ext uri="{FF2B5EF4-FFF2-40B4-BE49-F238E27FC236}">
                <a16:creationId xmlns:a16="http://schemas.microsoft.com/office/drawing/2014/main" id="{EEBB1E92-26C7-471F-993C-F540F297FE74}"/>
              </a:ext>
            </a:extLst>
          </p:cNvPr>
          <p:cNvSpPr/>
          <p:nvPr/>
        </p:nvSpPr>
        <p:spPr>
          <a:xfrm>
            <a:off x="5561405" y="170389"/>
            <a:ext cx="3411864" cy="1138773"/>
          </a:xfrm>
          <a:prstGeom prst="rect">
            <a:avLst/>
          </a:prstGeom>
          <a:solidFill>
            <a:schemeClr val="accent6">
              <a:lumMod val="20000"/>
              <a:lumOff val="80000"/>
            </a:schemeClr>
          </a:solidFill>
        </p:spPr>
        <p:txBody>
          <a:bodyPr wrap="square">
            <a:spAutoFit/>
          </a:bodyPr>
          <a:lstStyle/>
          <a:p>
            <a:r>
              <a:rPr lang="en-GB" sz="1700" b="1" dirty="0"/>
              <a:t>Geography is not only up-to-date and relevant, it is one of the most exciting, adventurous and valuable subjects to study at GCSE.</a:t>
            </a:r>
          </a:p>
        </p:txBody>
      </p:sp>
      <p:sp>
        <p:nvSpPr>
          <p:cNvPr id="8" name="Rectangle 7">
            <a:extLst>
              <a:ext uri="{FF2B5EF4-FFF2-40B4-BE49-F238E27FC236}">
                <a16:creationId xmlns:a16="http://schemas.microsoft.com/office/drawing/2014/main" id="{CF23DBC5-3D41-47C2-AB25-138257ECB682}"/>
              </a:ext>
            </a:extLst>
          </p:cNvPr>
          <p:cNvSpPr/>
          <p:nvPr/>
        </p:nvSpPr>
        <p:spPr>
          <a:xfrm>
            <a:off x="5560553" y="1491248"/>
            <a:ext cx="3412716" cy="1138773"/>
          </a:xfrm>
          <a:prstGeom prst="rect">
            <a:avLst/>
          </a:prstGeom>
          <a:solidFill>
            <a:schemeClr val="accent6">
              <a:lumMod val="60000"/>
              <a:lumOff val="40000"/>
            </a:schemeClr>
          </a:solidFill>
        </p:spPr>
        <p:txBody>
          <a:bodyPr wrap="square">
            <a:spAutoFit/>
          </a:bodyPr>
          <a:lstStyle/>
          <a:p>
            <a:pPr defTabSz="914400">
              <a:defRPr/>
            </a:pPr>
            <a:r>
              <a:rPr lang="en-GB" sz="1700" dirty="0"/>
              <a:t>Geography marries together the world of hard scientific fact and process, with human interaction and reaction, through skilful application. </a:t>
            </a:r>
          </a:p>
        </p:txBody>
      </p:sp>
      <p:sp>
        <p:nvSpPr>
          <p:cNvPr id="9" name="Rectangle 8">
            <a:extLst>
              <a:ext uri="{FF2B5EF4-FFF2-40B4-BE49-F238E27FC236}">
                <a16:creationId xmlns:a16="http://schemas.microsoft.com/office/drawing/2014/main" id="{97394183-FAD6-41C3-84A5-D1EEDE453B15}"/>
              </a:ext>
            </a:extLst>
          </p:cNvPr>
          <p:cNvSpPr/>
          <p:nvPr/>
        </p:nvSpPr>
        <p:spPr>
          <a:xfrm>
            <a:off x="5560553" y="2812107"/>
            <a:ext cx="3412716" cy="1661993"/>
          </a:xfrm>
          <a:prstGeom prst="rect">
            <a:avLst/>
          </a:prstGeom>
          <a:solidFill>
            <a:schemeClr val="bg2">
              <a:lumMod val="50000"/>
            </a:schemeClr>
          </a:solidFill>
        </p:spPr>
        <p:txBody>
          <a:bodyPr wrap="square">
            <a:spAutoFit/>
          </a:bodyPr>
          <a:lstStyle/>
          <a:p>
            <a:pPr defTabSz="914400">
              <a:defRPr/>
            </a:pPr>
            <a:r>
              <a:rPr lang="en-GB" sz="1700" dirty="0">
                <a:solidFill>
                  <a:schemeClr val="bg1"/>
                </a:solidFill>
              </a:rPr>
              <a:t>With the challenges that the world faces today, there are few other subjects that equip students with the range of skills necessary to understand and explore these issues. </a:t>
            </a:r>
          </a:p>
        </p:txBody>
      </p:sp>
      <p:sp>
        <p:nvSpPr>
          <p:cNvPr id="11" name="Rectangle 10">
            <a:extLst>
              <a:ext uri="{FF2B5EF4-FFF2-40B4-BE49-F238E27FC236}">
                <a16:creationId xmlns:a16="http://schemas.microsoft.com/office/drawing/2014/main" id="{5CCA4D77-FECB-472B-AC68-F3C059F5F83D}"/>
              </a:ext>
            </a:extLst>
          </p:cNvPr>
          <p:cNvSpPr/>
          <p:nvPr/>
        </p:nvSpPr>
        <p:spPr>
          <a:xfrm>
            <a:off x="5560553" y="4656186"/>
            <a:ext cx="3412716" cy="1661993"/>
          </a:xfrm>
          <a:prstGeom prst="rect">
            <a:avLst/>
          </a:prstGeom>
          <a:solidFill>
            <a:srgbClr val="606B5D"/>
          </a:solidFill>
        </p:spPr>
        <p:txBody>
          <a:bodyPr wrap="square">
            <a:spAutoFit/>
          </a:bodyPr>
          <a:lstStyle/>
          <a:p>
            <a:pPr defTabSz="914400">
              <a:defRPr/>
            </a:pPr>
            <a:r>
              <a:rPr lang="en-GB" sz="1700" dirty="0">
                <a:solidFill>
                  <a:schemeClr val="bg1"/>
                </a:solidFill>
              </a:rPr>
              <a:t>It allows students to really appreciate the processes that are going on all around us, and how we can respond to some of the key challenges that our world is currently facing</a:t>
            </a:r>
          </a:p>
        </p:txBody>
      </p:sp>
      <p:pic>
        <p:nvPicPr>
          <p:cNvPr id="2" name="Recorded Sound">
            <a:hlinkClick r:id="" action="ppaction://media"/>
            <a:extLst>
              <a:ext uri="{FF2B5EF4-FFF2-40B4-BE49-F238E27FC236}">
                <a16:creationId xmlns:a16="http://schemas.microsoft.com/office/drawing/2014/main" id="{24EFDA9C-0376-4DC2-BE97-E015458B70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6025"/>
            <a:ext cx="667431" cy="667431"/>
          </a:xfrm>
          <a:prstGeom prst="rect">
            <a:avLst/>
          </a:prstGeom>
          <a:noFill/>
        </p:spPr>
      </p:pic>
      <p:pic>
        <p:nvPicPr>
          <p:cNvPr id="3" name="Recorded Sound">
            <a:hlinkClick r:id="" action="ppaction://media"/>
            <a:extLst>
              <a:ext uri="{FF2B5EF4-FFF2-40B4-BE49-F238E27FC236}">
                <a16:creationId xmlns:a16="http://schemas.microsoft.com/office/drawing/2014/main" id="{AE4D523B-41D1-42E6-934D-3D986F67D89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1309162"/>
            <a:ext cx="667431" cy="667431"/>
          </a:xfrm>
          <a:prstGeom prst="rect">
            <a:avLst/>
          </a:prstGeom>
        </p:spPr>
      </p:pic>
    </p:spTree>
    <p:extLst>
      <p:ext uri="{BB962C8B-B14F-4D97-AF65-F5344CB8AC3E}">
        <p14:creationId xmlns:p14="http://schemas.microsoft.com/office/powerpoint/2010/main" val="285268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659">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E1C6191B-084A-494F-B87C-49BE8762B7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5000"/>
          <a:stretch/>
        </p:blipFill>
        <p:spPr>
          <a:xfrm>
            <a:off x="0" y="0"/>
            <a:ext cx="9144000" cy="6858000"/>
          </a:xfrm>
          <a:prstGeom prst="rect">
            <a:avLst/>
          </a:prstGeom>
        </p:spPr>
      </p:pic>
      <p:pic>
        <p:nvPicPr>
          <p:cNvPr id="4" name="Picture 3">
            <a:extLst>
              <a:ext uri="{FF2B5EF4-FFF2-40B4-BE49-F238E27FC236}">
                <a16:creationId xmlns:a16="http://schemas.microsoft.com/office/drawing/2014/main" id="{7A1D4771-44C1-4C2C-AB4D-1D9E3E6048C5}"/>
              </a:ext>
            </a:extLst>
          </p:cNvPr>
          <p:cNvPicPr>
            <a:picLocks noChangeAspect="1"/>
          </p:cNvPicPr>
          <p:nvPr/>
        </p:nvPicPr>
        <p:blipFill>
          <a:blip r:embed="rId9"/>
          <a:stretch>
            <a:fillRect/>
          </a:stretch>
        </p:blipFill>
        <p:spPr>
          <a:xfrm>
            <a:off x="179085" y="128363"/>
            <a:ext cx="7450292" cy="63875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Recorded Sound">
            <a:hlinkClick r:id="" action="ppaction://media"/>
            <a:extLst>
              <a:ext uri="{FF2B5EF4-FFF2-40B4-BE49-F238E27FC236}">
                <a16:creationId xmlns:a16="http://schemas.microsoft.com/office/drawing/2014/main" id="{48D53949-66F7-4FF2-9F47-C0E57B0D18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49473" y="637268"/>
            <a:ext cx="679904" cy="679904"/>
          </a:xfrm>
          <a:prstGeom prst="rect">
            <a:avLst/>
          </a:prstGeom>
        </p:spPr>
      </p:pic>
      <p:pic>
        <p:nvPicPr>
          <p:cNvPr id="6" name="Recorded Sound">
            <a:hlinkClick r:id="" action="ppaction://media"/>
            <a:extLst>
              <a:ext uri="{FF2B5EF4-FFF2-40B4-BE49-F238E27FC236}">
                <a16:creationId xmlns:a16="http://schemas.microsoft.com/office/drawing/2014/main" id="{D92E6487-94C1-4111-A6B2-D71D11A04BF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49473" y="2694668"/>
            <a:ext cx="679904" cy="679904"/>
          </a:xfrm>
          <a:prstGeom prst="rect">
            <a:avLst/>
          </a:prstGeom>
        </p:spPr>
      </p:pic>
      <p:pic>
        <p:nvPicPr>
          <p:cNvPr id="7" name="Recorded Sound">
            <a:hlinkClick r:id="" action="ppaction://media"/>
            <a:extLst>
              <a:ext uri="{FF2B5EF4-FFF2-40B4-BE49-F238E27FC236}">
                <a16:creationId xmlns:a16="http://schemas.microsoft.com/office/drawing/2014/main" id="{ED827713-DA4F-455B-8AAD-547A3B6532D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949473" y="4412116"/>
            <a:ext cx="679904" cy="679904"/>
          </a:xfrm>
          <a:prstGeom prst="rect">
            <a:avLst/>
          </a:prstGeom>
        </p:spPr>
      </p:pic>
    </p:spTree>
    <p:extLst>
      <p:ext uri="{BB962C8B-B14F-4D97-AF65-F5344CB8AC3E}">
        <p14:creationId xmlns:p14="http://schemas.microsoft.com/office/powerpoint/2010/main" val="17811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7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92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6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3F63E0-BF5D-4074-8C8A-F1F1F9173E3C}"/>
              </a:ext>
            </a:extLst>
          </p:cNvPr>
          <p:cNvSpPr txBox="1"/>
          <p:nvPr/>
        </p:nvSpPr>
        <p:spPr>
          <a:xfrm>
            <a:off x="144855" y="4661644"/>
            <a:ext cx="8848658" cy="2139815"/>
          </a:xfrm>
          <a:prstGeom prst="rect">
            <a:avLst/>
          </a:prstGeom>
        </p:spPr>
        <p:txBody>
          <a:bodyPr vert="horz" wrap="square" lIns="91440" tIns="45720" rIns="91440" bIns="45720" rtlCol="0" anchor="b">
            <a:noAutofit/>
          </a:bodyPr>
          <a:lstStyle/>
          <a:p>
            <a:pPr defTabSz="914400">
              <a:lnSpc>
                <a:spcPct val="90000"/>
              </a:lnSpc>
              <a:spcBef>
                <a:spcPct val="0"/>
              </a:spcBef>
              <a:spcAft>
                <a:spcPts val="600"/>
              </a:spcAft>
            </a:pPr>
            <a:r>
              <a:rPr lang="en-US" sz="2200" b="1" u="sng" kern="1200" dirty="0">
                <a:solidFill>
                  <a:schemeClr val="bg1"/>
                </a:solidFill>
                <a:latin typeface="+mj-lt"/>
                <a:ea typeface="+mj-ea"/>
                <a:cs typeface="+mj-cs"/>
              </a:rPr>
              <a:t>Fieldwork</a:t>
            </a:r>
            <a:r>
              <a:rPr lang="en-US" sz="2200" kern="1200" dirty="0">
                <a:solidFill>
                  <a:schemeClr val="bg1"/>
                </a:solidFill>
                <a:latin typeface="+mj-lt"/>
                <a:ea typeface="+mj-ea"/>
                <a:cs typeface="+mj-cs"/>
              </a:rPr>
              <a:t>: You will do two pieces of fieldwork. The first is a trip near the River Wye, the second is along London Road. </a:t>
            </a:r>
            <a:r>
              <a:rPr lang="en-US" sz="2200" dirty="0">
                <a:solidFill>
                  <a:schemeClr val="bg1"/>
                </a:solidFill>
                <a:latin typeface="+mj-lt"/>
                <a:ea typeface="+mj-ea"/>
                <a:cs typeface="+mj-cs"/>
              </a:rPr>
              <a:t>This he</a:t>
            </a:r>
            <a:r>
              <a:rPr lang="en-US" sz="2200" kern="1200" dirty="0">
                <a:solidFill>
                  <a:schemeClr val="bg1"/>
                </a:solidFill>
                <a:latin typeface="+mj-lt"/>
                <a:ea typeface="+mj-ea"/>
                <a:cs typeface="+mj-cs"/>
              </a:rPr>
              <a:t>lps students understand the variety of approaches towards fieldwork in geography, allowing them to get to grips with the techniques that are commonly used. It prepares them for the exam, but also gives them an exciting opportunity to experience learning outside the classroom</a:t>
            </a:r>
            <a:endParaRPr lang="en-US" sz="2200" b="1" u="sng" kern="1200" dirty="0">
              <a:solidFill>
                <a:schemeClr val="bg1"/>
              </a:solidFill>
              <a:latin typeface="+mj-lt"/>
              <a:ea typeface="+mj-ea"/>
              <a:cs typeface="+mj-cs"/>
            </a:endParaRPr>
          </a:p>
        </p:txBody>
      </p:sp>
      <p:grpSp>
        <p:nvGrpSpPr>
          <p:cNvPr id="193" name="Group 19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94" name="Freeform: Shape 19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Freeform: Shape 19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9FADA783-8B38-48AF-BD51-B5347AF9304F}"/>
              </a:ext>
            </a:extLst>
          </p:cNvPr>
          <p:cNvPicPr>
            <a:picLocks noChangeAspect="1"/>
          </p:cNvPicPr>
          <p:nvPr/>
        </p:nvPicPr>
        <p:blipFill>
          <a:blip r:embed="rId4"/>
          <a:stretch>
            <a:fillRect/>
          </a:stretch>
        </p:blipFill>
        <p:spPr>
          <a:xfrm>
            <a:off x="368753" y="825076"/>
            <a:ext cx="4546743" cy="2216890"/>
          </a:xfrm>
          <a:prstGeom prst="rect">
            <a:avLst/>
          </a:prstGeom>
        </p:spPr>
      </p:pic>
      <p:pic>
        <p:nvPicPr>
          <p:cNvPr id="5" name="Picture 4">
            <a:extLst>
              <a:ext uri="{FF2B5EF4-FFF2-40B4-BE49-F238E27FC236}">
                <a16:creationId xmlns:a16="http://schemas.microsoft.com/office/drawing/2014/main" id="{D2CB09BC-862C-4E29-B68E-1013BA2BA420}"/>
              </a:ext>
            </a:extLst>
          </p:cNvPr>
          <p:cNvPicPr>
            <a:picLocks noChangeAspect="1"/>
          </p:cNvPicPr>
          <p:nvPr/>
        </p:nvPicPr>
        <p:blipFill>
          <a:blip r:embed="rId5"/>
          <a:stretch>
            <a:fillRect/>
          </a:stretch>
        </p:blipFill>
        <p:spPr>
          <a:xfrm>
            <a:off x="5317806" y="109207"/>
            <a:ext cx="3675707" cy="2067585"/>
          </a:xfrm>
          <a:prstGeom prst="rect">
            <a:avLst/>
          </a:prstGeom>
        </p:spPr>
      </p:pic>
      <p:pic>
        <p:nvPicPr>
          <p:cNvPr id="6" name="Picture 5">
            <a:extLst>
              <a:ext uri="{FF2B5EF4-FFF2-40B4-BE49-F238E27FC236}">
                <a16:creationId xmlns:a16="http://schemas.microsoft.com/office/drawing/2014/main" id="{8AA6BB6C-D969-4529-B359-C5CB3431116F}"/>
              </a:ext>
            </a:extLst>
          </p:cNvPr>
          <p:cNvPicPr>
            <a:picLocks noChangeAspect="1"/>
          </p:cNvPicPr>
          <p:nvPr/>
        </p:nvPicPr>
        <p:blipFill>
          <a:blip r:embed="rId6"/>
          <a:stretch>
            <a:fillRect/>
          </a:stretch>
        </p:blipFill>
        <p:spPr>
          <a:xfrm>
            <a:off x="5407620" y="2276322"/>
            <a:ext cx="3367627" cy="2245084"/>
          </a:xfrm>
          <a:prstGeom prst="rect">
            <a:avLst/>
          </a:prstGeom>
        </p:spPr>
      </p:pic>
    </p:spTree>
    <p:extLst>
      <p:ext uri="{BB962C8B-B14F-4D97-AF65-F5344CB8AC3E}">
        <p14:creationId xmlns:p14="http://schemas.microsoft.com/office/powerpoint/2010/main" val="780682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l="2684"/>
          <a:stretch/>
        </p:blipFill>
        <p:spPr>
          <a:xfrm>
            <a:off x="0" y="321280"/>
            <a:ext cx="3626364" cy="3726414"/>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t="28587" r="53539" b="29347"/>
          <a:stretch/>
        </p:blipFill>
        <p:spPr>
          <a:xfrm>
            <a:off x="3102833" y="321280"/>
            <a:ext cx="5888767" cy="4874200"/>
          </a:xfrm>
          <a:prstGeom prst="rect">
            <a:avLst/>
          </a:prstGeom>
        </p:spPr>
      </p:pic>
      <p:sp>
        <p:nvSpPr>
          <p:cNvPr id="6" name="TextBox 5"/>
          <p:cNvSpPr txBox="1"/>
          <p:nvPr/>
        </p:nvSpPr>
        <p:spPr>
          <a:xfrm>
            <a:off x="3777342" y="0"/>
            <a:ext cx="4245428" cy="707886"/>
          </a:xfrm>
          <a:prstGeom prst="rect">
            <a:avLst/>
          </a:prstGeom>
          <a:solidFill>
            <a:schemeClr val="bg1"/>
          </a:solidFill>
        </p:spPr>
        <p:txBody>
          <a:bodyPr wrap="square" rtlCol="0">
            <a:spAutoFit/>
          </a:bodyPr>
          <a:lstStyle/>
          <a:p>
            <a:r>
              <a:rPr lang="en-GB" sz="4000" b="1" dirty="0">
                <a:solidFill>
                  <a:srgbClr val="165596"/>
                </a:solidFill>
                <a:latin typeface="Arial" panose="020B0604020202020204" pitchFamily="34" charset="0"/>
                <a:cs typeface="Arial" panose="020B0604020202020204" pitchFamily="34" charset="0"/>
              </a:rPr>
              <a:t>Skills</a:t>
            </a:r>
            <a:endParaRPr lang="en-GB" sz="2400" b="1" dirty="0">
              <a:solidFill>
                <a:srgbClr val="165596"/>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t="75614" r="8802"/>
          <a:stretch/>
        </p:blipFill>
        <p:spPr>
          <a:xfrm>
            <a:off x="0" y="5029200"/>
            <a:ext cx="7480983" cy="1828800"/>
          </a:xfrm>
          <a:prstGeom prst="rect">
            <a:avLst/>
          </a:prstGeom>
        </p:spPr>
      </p:pic>
      <p:sp>
        <p:nvSpPr>
          <p:cNvPr id="2" name="TextBox 1">
            <a:extLst>
              <a:ext uri="{FF2B5EF4-FFF2-40B4-BE49-F238E27FC236}">
                <a16:creationId xmlns:a16="http://schemas.microsoft.com/office/drawing/2014/main" id="{0FBA63D3-370E-42F3-A640-3213C0DFDBB2}"/>
              </a:ext>
            </a:extLst>
          </p:cNvPr>
          <p:cNvSpPr txBox="1"/>
          <p:nvPr/>
        </p:nvSpPr>
        <p:spPr>
          <a:xfrm>
            <a:off x="348544" y="219223"/>
            <a:ext cx="3091543" cy="507831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GCSE Geography addresses all of these, helping to prepare students with the skills they will need in the wider world. </a:t>
            </a:r>
          </a:p>
          <a:p>
            <a:endParaRPr lang="en-GB" dirty="0"/>
          </a:p>
          <a:p>
            <a:r>
              <a:rPr lang="en-GB" dirty="0"/>
              <a:t>Geography broadens students’ horizons and their opportunities. The subject can lead to careers in a wide range of areas including:</a:t>
            </a:r>
          </a:p>
          <a:p>
            <a:pPr marL="342900" indent="-342900">
              <a:buFontTx/>
              <a:buChar char="-"/>
            </a:pPr>
            <a:r>
              <a:rPr lang="en-GB" dirty="0"/>
              <a:t>Urban regeneration</a:t>
            </a:r>
          </a:p>
          <a:p>
            <a:pPr marL="342900" indent="-342900">
              <a:buFontTx/>
              <a:buChar char="-"/>
            </a:pPr>
            <a:r>
              <a:rPr lang="en-GB" dirty="0"/>
              <a:t>Sustainability and climate change</a:t>
            </a:r>
          </a:p>
          <a:p>
            <a:pPr marL="342900" indent="-342900">
              <a:buFontTx/>
              <a:buChar char="-"/>
            </a:pPr>
            <a:r>
              <a:rPr lang="en-GB" dirty="0"/>
              <a:t>Energy</a:t>
            </a:r>
          </a:p>
          <a:p>
            <a:pPr marL="342900" indent="-342900">
              <a:buFontTx/>
              <a:buChar char="-"/>
            </a:pPr>
            <a:r>
              <a:rPr lang="en-GB" dirty="0"/>
              <a:t>Hazard mitigation</a:t>
            </a:r>
          </a:p>
          <a:p>
            <a:pPr marL="342900" indent="-342900">
              <a:buFontTx/>
              <a:buChar char="-"/>
            </a:pPr>
            <a:r>
              <a:rPr lang="en-GB" dirty="0"/>
              <a:t>Law</a:t>
            </a:r>
          </a:p>
          <a:p>
            <a:pPr marL="342900" indent="-342900">
              <a:buFontTx/>
              <a:buChar char="-"/>
            </a:pPr>
            <a:r>
              <a:rPr lang="en-GB" dirty="0"/>
              <a:t>International Development</a:t>
            </a:r>
          </a:p>
          <a:p>
            <a:pPr marL="342900" indent="-342900">
              <a:buFontTx/>
              <a:buChar char="-"/>
            </a:pPr>
            <a:r>
              <a:rPr lang="en-GB" dirty="0"/>
              <a:t>Teaching</a:t>
            </a:r>
          </a:p>
        </p:txBody>
      </p:sp>
      <p:pic>
        <p:nvPicPr>
          <p:cNvPr id="3" name="Recorded Sound">
            <a:hlinkClick r:id="" action="ppaction://media"/>
            <a:extLst>
              <a:ext uri="{FF2B5EF4-FFF2-40B4-BE49-F238E27FC236}">
                <a16:creationId xmlns:a16="http://schemas.microsoft.com/office/drawing/2014/main" id="{A46C942A-963D-4791-AD31-9A6556022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9556" y="219223"/>
            <a:ext cx="875257" cy="875257"/>
          </a:xfrm>
          <a:prstGeom prst="rect">
            <a:avLst/>
          </a:prstGeom>
        </p:spPr>
      </p:pic>
    </p:spTree>
    <p:extLst>
      <p:ext uri="{BB962C8B-B14F-4D97-AF65-F5344CB8AC3E}">
        <p14:creationId xmlns:p14="http://schemas.microsoft.com/office/powerpoint/2010/main" val="54973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253</Words>
  <Application>Microsoft Office PowerPoint</Application>
  <PresentationFormat>On-screen Show (4:3)</PresentationFormat>
  <Paragraphs>21</Paragraphs>
  <Slides>4</Slides>
  <Notes>3</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 Foster</dc:creator>
  <cp:lastModifiedBy>M Bryant</cp:lastModifiedBy>
  <cp:revision>4</cp:revision>
  <dcterms:created xsi:type="dcterms:W3CDTF">2021-01-21T16:00:23Z</dcterms:created>
  <dcterms:modified xsi:type="dcterms:W3CDTF">2024-12-12T14:52:06Z</dcterms:modified>
</cp:coreProperties>
</file>