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68" r:id="rId4"/>
    <p:sldId id="258" r:id="rId5"/>
    <p:sldId id="259" r:id="rId6"/>
    <p:sldId id="260" r:id="rId7"/>
    <p:sldId id="269" r:id="rId8"/>
    <p:sldId id="261" r:id="rId9"/>
    <p:sldId id="262" r:id="rId10"/>
    <p:sldId id="263" r:id="rId11"/>
    <p:sldId id="264" r:id="rId12"/>
    <p:sldId id="265" r:id="rId13"/>
    <p:sldId id="267" r:id="rId14"/>
  </p:sldIdLst>
  <p:sldSz cx="18288000" cy="10287000"/>
  <p:notesSz cx="6858000" cy="9144000"/>
  <p:embeddedFontLst>
    <p:embeddedFont>
      <p:font typeface="Aptos" panose="020B0004020202020204" pitchFamily="34" charset="0"/>
      <p:regular r:id="rId16"/>
    </p:embeddedFont>
    <p:embeddedFont>
      <p:font typeface="Calibri" panose="020F0502020204030204" pitchFamily="34" charset="0"/>
      <p:regular r:id="rId17"/>
      <p:bold r:id="rId18"/>
      <p:italic r:id="rId19"/>
      <p:boldItalic r:id="rId20"/>
    </p:embeddedFont>
    <p:embeddedFont>
      <p:font typeface="Fredoka One" panose="020B0604020202020204" charset="0"/>
      <p:regular r:id="rId21"/>
    </p:embeddedFont>
    <p:embeddedFont>
      <p:font typeface="Varela Round" panose="020B0604020202020204" charset="-79"/>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A7C9A"/>
    <a:srgbClr val="E08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205" autoAdjust="0"/>
  </p:normalViewPr>
  <p:slideViewPr>
    <p:cSldViewPr>
      <p:cViewPr varScale="1">
        <p:scale>
          <a:sx n="33" d="100"/>
          <a:sy n="33" d="100"/>
        </p:scale>
        <p:origin x="576"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extLst>
      <p:ext uri="{BB962C8B-B14F-4D97-AF65-F5344CB8AC3E}">
        <p14:creationId xmlns:p14="http://schemas.microsoft.com/office/powerpoint/2010/main" val="263724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t="6310" b="631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3D3132"/>
          </a:solidFill>
        </p:spPr>
      </p:sp>
      <p:sp>
        <p:nvSpPr>
          <p:cNvPr id="3" name="TextBox 3"/>
          <p:cNvSpPr txBox="1"/>
          <p:nvPr/>
        </p:nvSpPr>
        <p:spPr>
          <a:xfrm>
            <a:off x="5133778" y="3173589"/>
            <a:ext cx="10871752" cy="4657725"/>
          </a:xfrm>
          <a:prstGeom prst="rect">
            <a:avLst/>
          </a:prstGeom>
        </p:spPr>
        <p:txBody>
          <a:bodyPr lIns="0" tIns="0" rIns="0" bIns="0" rtlCol="0" anchor="t">
            <a:spAutoFit/>
          </a:bodyPr>
          <a:lstStyle/>
          <a:p>
            <a:pPr algn="l">
              <a:lnSpc>
                <a:spcPts val="12000"/>
              </a:lnSpc>
            </a:pPr>
            <a:r>
              <a:rPr lang="en-US" sz="12000" b="1" dirty="0">
                <a:solidFill>
                  <a:srgbClr val="FFFFFF"/>
                </a:solidFill>
                <a:latin typeface="Aptos" panose="020B0004020202020204" pitchFamily="34" charset="0"/>
              </a:rPr>
              <a:t>MODERN FOREIGN LANGUAGES</a:t>
            </a:r>
          </a:p>
        </p:txBody>
      </p:sp>
      <p:sp>
        <p:nvSpPr>
          <p:cNvPr id="5" name="TextBox 5"/>
          <p:cNvSpPr txBox="1"/>
          <p:nvPr/>
        </p:nvSpPr>
        <p:spPr>
          <a:xfrm>
            <a:off x="5133778" y="1066800"/>
            <a:ext cx="9964019" cy="599440"/>
          </a:xfrm>
          <a:prstGeom prst="rect">
            <a:avLst/>
          </a:prstGeom>
        </p:spPr>
        <p:txBody>
          <a:bodyPr lIns="0" tIns="0" rIns="0" bIns="0" rtlCol="0" anchor="t">
            <a:spAutoFit/>
          </a:bodyPr>
          <a:lstStyle/>
          <a:p>
            <a:pPr algn="l">
              <a:lnSpc>
                <a:spcPts val="4620"/>
              </a:lnSpc>
            </a:pPr>
            <a:r>
              <a:rPr lang="en-US" sz="4200" b="1" spc="264" dirty="0">
                <a:solidFill>
                  <a:srgbClr val="E44650"/>
                </a:solidFill>
                <a:latin typeface="Aptos" panose="020B0004020202020204" pitchFamily="34" charset="0"/>
              </a:rPr>
              <a:t>Abbeyfield School</a:t>
            </a:r>
          </a:p>
        </p:txBody>
      </p:sp>
      <p:sp>
        <p:nvSpPr>
          <p:cNvPr id="6" name="TextBox 6"/>
          <p:cNvSpPr txBox="1"/>
          <p:nvPr/>
        </p:nvSpPr>
        <p:spPr>
          <a:xfrm>
            <a:off x="5133778" y="8370465"/>
            <a:ext cx="9206532" cy="720967"/>
          </a:xfrm>
          <a:prstGeom prst="rect">
            <a:avLst/>
          </a:prstGeom>
        </p:spPr>
        <p:txBody>
          <a:bodyPr lIns="0" tIns="0" rIns="0" bIns="0" rtlCol="0" anchor="t">
            <a:spAutoFit/>
          </a:bodyPr>
          <a:lstStyle/>
          <a:p>
            <a:pPr algn="l">
              <a:lnSpc>
                <a:spcPts val="5880"/>
              </a:lnSpc>
            </a:pPr>
            <a:r>
              <a:rPr lang="en-US" sz="4200" dirty="0" err="1">
                <a:solidFill>
                  <a:srgbClr val="EECB70"/>
                </a:solidFill>
                <a:latin typeface="Aptos" panose="020B0004020202020204" pitchFamily="34" charset="0"/>
              </a:rPr>
              <a:t>Mr</a:t>
            </a:r>
            <a:r>
              <a:rPr lang="en-US" sz="4200" dirty="0">
                <a:solidFill>
                  <a:srgbClr val="EECB70"/>
                </a:solidFill>
                <a:latin typeface="Aptos" panose="020B0004020202020204" pitchFamily="34" charset="0"/>
              </a:rPr>
              <a:t> Wicks</a:t>
            </a:r>
          </a:p>
        </p:txBody>
      </p:sp>
      <p:pic>
        <p:nvPicPr>
          <p:cNvPr id="7" name="Picture 2" descr="Globe with World Flags">
            <a:extLst>
              <a:ext uri="{FF2B5EF4-FFF2-40B4-BE49-F238E27FC236}">
                <a16:creationId xmlns:a16="http://schemas.microsoft.com/office/drawing/2014/main" id="{66A5728E-0498-4C76-A73D-B507B0EC0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0624" y="795231"/>
            <a:ext cx="4303637" cy="4217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D9D4"/>
        </a:solidFill>
        <a:effectLst/>
      </p:bgPr>
    </p:bg>
    <p:spTree>
      <p:nvGrpSpPr>
        <p:cNvPr id="1" name=""/>
        <p:cNvGrpSpPr/>
        <p:nvPr/>
      </p:nvGrpSpPr>
      <p:grpSpPr>
        <a:xfrm>
          <a:off x="0" y="0"/>
          <a:ext cx="0" cy="0"/>
          <a:chOff x="0" y="0"/>
          <a:chExt cx="0" cy="0"/>
        </a:xfrm>
      </p:grpSpPr>
      <p:sp>
        <p:nvSpPr>
          <p:cNvPr id="2" name="AutoShape 2"/>
          <p:cNvSpPr/>
          <p:nvPr/>
        </p:nvSpPr>
        <p:spPr>
          <a:xfrm>
            <a:off x="6154661" y="1028700"/>
            <a:ext cx="210021" cy="8229600"/>
          </a:xfrm>
          <a:prstGeom prst="rect">
            <a:avLst/>
          </a:prstGeom>
          <a:solidFill>
            <a:srgbClr val="FFFFFF"/>
          </a:solidFill>
        </p:spPr>
      </p:sp>
      <p:grpSp>
        <p:nvGrpSpPr>
          <p:cNvPr id="3" name="Group 3"/>
          <p:cNvGrpSpPr/>
          <p:nvPr/>
        </p:nvGrpSpPr>
        <p:grpSpPr>
          <a:xfrm>
            <a:off x="6777322" y="2110590"/>
            <a:ext cx="10864282" cy="10685150"/>
            <a:chOff x="0" y="-19050"/>
            <a:chExt cx="14485710" cy="14246867"/>
          </a:xfrm>
        </p:grpSpPr>
        <p:sp>
          <p:nvSpPr>
            <p:cNvPr id="4" name="TextBox 4"/>
            <p:cNvSpPr txBox="1"/>
            <p:nvPr/>
          </p:nvSpPr>
          <p:spPr>
            <a:xfrm>
              <a:off x="0" y="-19050"/>
              <a:ext cx="14485710" cy="681983"/>
            </a:xfrm>
            <a:prstGeom prst="rect">
              <a:avLst/>
            </a:prstGeom>
          </p:spPr>
          <p:txBody>
            <a:bodyPr lIns="0" tIns="0" rIns="0" bIns="0" rtlCol="0" anchor="t">
              <a:spAutoFit/>
            </a:bodyPr>
            <a:lstStyle/>
            <a:p>
              <a:pPr algn="l">
                <a:lnSpc>
                  <a:spcPts val="4071"/>
                </a:lnSpc>
              </a:pPr>
              <a:r>
                <a:rPr lang="en-US" sz="3205" b="1" spc="198" dirty="0">
                  <a:solidFill>
                    <a:srgbClr val="3D3132"/>
                  </a:solidFill>
                  <a:latin typeface="Aptos" panose="020B0004020202020204" pitchFamily="34" charset="0"/>
                </a:rPr>
                <a:t>HOW DO I LEARN ALL THE VOCABULARY?</a:t>
              </a:r>
            </a:p>
          </p:txBody>
        </p:sp>
        <p:sp>
          <p:nvSpPr>
            <p:cNvPr id="5" name="TextBox 5"/>
            <p:cNvSpPr txBox="1"/>
            <p:nvPr/>
          </p:nvSpPr>
          <p:spPr>
            <a:xfrm>
              <a:off x="10941" y="662933"/>
              <a:ext cx="13364906" cy="2319183"/>
            </a:xfrm>
            <a:prstGeom prst="rect">
              <a:avLst/>
            </a:prstGeom>
          </p:spPr>
          <p:txBody>
            <a:bodyPr lIns="0" tIns="0" rIns="0" bIns="0" rtlCol="0" anchor="t">
              <a:spAutoFit/>
            </a:bodyPr>
            <a:lstStyle/>
            <a:p>
              <a:pPr algn="l">
                <a:lnSpc>
                  <a:spcPts val="4618"/>
                </a:lnSpc>
              </a:pPr>
              <a:r>
                <a:rPr lang="en-US" sz="3298" spc="98" dirty="0">
                  <a:solidFill>
                    <a:srgbClr val="3D3132"/>
                  </a:solidFill>
                  <a:latin typeface="Aptos" panose="020B0004020202020204" pitchFamily="34" charset="0"/>
                </a:rPr>
                <a:t>We give you lots of support, strategies and resources to help you learn vocabulary and grammar. There are lots of apps online to help too. </a:t>
              </a:r>
            </a:p>
          </p:txBody>
        </p:sp>
        <p:sp>
          <p:nvSpPr>
            <p:cNvPr id="6" name="TextBox 6"/>
            <p:cNvSpPr txBox="1"/>
            <p:nvPr/>
          </p:nvSpPr>
          <p:spPr>
            <a:xfrm>
              <a:off x="0" y="4444217"/>
              <a:ext cx="14485710" cy="1383113"/>
            </a:xfrm>
            <a:prstGeom prst="rect">
              <a:avLst/>
            </a:prstGeom>
          </p:spPr>
          <p:txBody>
            <a:bodyPr lIns="0" tIns="0" rIns="0" bIns="0" rtlCol="0" anchor="t">
              <a:spAutoFit/>
            </a:bodyPr>
            <a:lstStyle/>
            <a:p>
              <a:pPr algn="l">
                <a:lnSpc>
                  <a:spcPts val="4073"/>
                </a:lnSpc>
              </a:pPr>
              <a:r>
                <a:rPr lang="en-US" sz="3207" b="1" spc="198" dirty="0">
                  <a:solidFill>
                    <a:srgbClr val="3D3132"/>
                  </a:solidFill>
                  <a:latin typeface="Aptos" panose="020B0004020202020204" pitchFamily="34" charset="0"/>
                </a:rPr>
                <a:t>WHAT IF I SPEAK A LANGUAGE THAT ISN'T FRENCH OR SPANISH ALREADY?</a:t>
              </a:r>
            </a:p>
          </p:txBody>
        </p:sp>
        <p:sp>
          <p:nvSpPr>
            <p:cNvPr id="7" name="TextBox 7"/>
            <p:cNvSpPr txBox="1"/>
            <p:nvPr/>
          </p:nvSpPr>
          <p:spPr>
            <a:xfrm>
              <a:off x="0" y="6043148"/>
              <a:ext cx="13364906" cy="4580486"/>
            </a:xfrm>
            <a:prstGeom prst="rect">
              <a:avLst/>
            </a:prstGeom>
          </p:spPr>
          <p:txBody>
            <a:bodyPr lIns="0" tIns="0" rIns="0" bIns="0" rtlCol="0" anchor="t">
              <a:spAutoFit/>
            </a:bodyPr>
            <a:lstStyle/>
            <a:p>
              <a:pPr>
                <a:lnSpc>
                  <a:spcPts val="4486"/>
                </a:lnSpc>
              </a:pPr>
              <a:r>
                <a:rPr lang="en-US" sz="3204" spc="96" dirty="0">
                  <a:solidFill>
                    <a:srgbClr val="3D3132"/>
                  </a:solidFill>
                  <a:latin typeface="Aptos" panose="020B0004020202020204" pitchFamily="34" charset="0"/>
                </a:rPr>
                <a:t>This is great, and means you will most cope with Spanish or French as a GCSE.</a:t>
              </a:r>
            </a:p>
            <a:p>
              <a:pPr algn="l">
                <a:lnSpc>
                  <a:spcPts val="4486"/>
                </a:lnSpc>
              </a:pPr>
              <a:r>
                <a:rPr lang="en-US" sz="3204" spc="96" dirty="0">
                  <a:solidFill>
                    <a:srgbClr val="3D3132"/>
                  </a:solidFill>
                  <a:latin typeface="Aptos" panose="020B0004020202020204" pitchFamily="34" charset="0"/>
                </a:rPr>
                <a:t>If you can read, speak, understand </a:t>
              </a:r>
            </a:p>
            <a:p>
              <a:pPr algn="l">
                <a:lnSpc>
                  <a:spcPts val="4486"/>
                </a:lnSpc>
              </a:pPr>
              <a:r>
                <a:rPr lang="en-US" sz="3204" spc="96" dirty="0">
                  <a:solidFill>
                    <a:srgbClr val="3D3132"/>
                  </a:solidFill>
                  <a:latin typeface="Aptos" panose="020B0004020202020204" pitchFamily="34" charset="0"/>
                </a:rPr>
                <a:t>and write another language fluently, </a:t>
              </a:r>
            </a:p>
            <a:p>
              <a:pPr algn="l">
                <a:lnSpc>
                  <a:spcPts val="4486"/>
                </a:lnSpc>
              </a:pPr>
              <a:r>
                <a:rPr lang="en-US" sz="3204" spc="96" dirty="0">
                  <a:solidFill>
                    <a:srgbClr val="3D3132"/>
                  </a:solidFill>
                  <a:latin typeface="Aptos" panose="020B0004020202020204" pitchFamily="34" charset="0"/>
                </a:rPr>
                <a:t>talk to us about possibly taking an </a:t>
              </a:r>
            </a:p>
            <a:p>
              <a:pPr algn="l">
                <a:lnSpc>
                  <a:spcPts val="4486"/>
                </a:lnSpc>
              </a:pPr>
              <a:r>
                <a:rPr lang="en-US" sz="3204" spc="96" dirty="0">
                  <a:solidFill>
                    <a:srgbClr val="3D3132"/>
                  </a:solidFill>
                  <a:latin typeface="Aptos" panose="020B0004020202020204" pitchFamily="34" charset="0"/>
                </a:rPr>
                <a:t>extra GCSE as a community language.</a:t>
              </a:r>
            </a:p>
          </p:txBody>
        </p:sp>
        <p:sp>
          <p:nvSpPr>
            <p:cNvPr id="8" name="TextBox 8"/>
            <p:cNvSpPr txBox="1"/>
            <p:nvPr/>
          </p:nvSpPr>
          <p:spPr>
            <a:xfrm>
              <a:off x="0" y="13552674"/>
              <a:ext cx="13364906" cy="675143"/>
            </a:xfrm>
            <a:prstGeom prst="rect">
              <a:avLst/>
            </a:prstGeom>
          </p:spPr>
          <p:txBody>
            <a:bodyPr lIns="0" tIns="0" rIns="0" bIns="0" rtlCol="0" anchor="t">
              <a:spAutoFit/>
            </a:bodyPr>
            <a:lstStyle/>
            <a:p>
              <a:pPr algn="l">
                <a:lnSpc>
                  <a:spcPts val="4618"/>
                </a:lnSpc>
              </a:pPr>
              <a:endParaRPr>
                <a:latin typeface="Aptos" panose="020B0004020202020204" pitchFamily="34" charset="0"/>
              </a:endParaRPr>
            </a:p>
          </p:txBody>
        </p:sp>
      </p:gr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616" y="5014778"/>
            <a:ext cx="5690437" cy="3769914"/>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91159" y="1612191"/>
            <a:ext cx="3955352" cy="4114800"/>
          </a:xfrm>
          <a:prstGeom prst="rect">
            <a:avLst/>
          </a:prstGeom>
        </p:spPr>
      </p:pic>
      <p:sp>
        <p:nvSpPr>
          <p:cNvPr id="12" name="TextBox 12"/>
          <p:cNvSpPr txBox="1"/>
          <p:nvPr/>
        </p:nvSpPr>
        <p:spPr>
          <a:xfrm>
            <a:off x="7378180" y="576897"/>
            <a:ext cx="9547880" cy="903605"/>
          </a:xfrm>
          <a:prstGeom prst="rect">
            <a:avLst/>
          </a:prstGeom>
        </p:spPr>
        <p:txBody>
          <a:bodyPr lIns="0" tIns="0" rIns="0" bIns="0" rtlCol="0" anchor="t">
            <a:spAutoFit/>
          </a:bodyPr>
          <a:lstStyle/>
          <a:p>
            <a:pPr algn="l">
              <a:lnSpc>
                <a:spcPts val="7040"/>
              </a:lnSpc>
            </a:pPr>
            <a:r>
              <a:rPr lang="en-US" sz="6400" spc="224" dirty="0">
                <a:solidFill>
                  <a:srgbClr val="FFFFFF"/>
                </a:solidFill>
                <a:latin typeface="Aptos" panose="020B0004020202020204" pitchFamily="34" charset="0"/>
              </a:rPr>
              <a:t>FAQS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C1BA"/>
        </a:solidFill>
        <a:effectLst/>
      </p:bgPr>
    </p:bg>
    <p:spTree>
      <p:nvGrpSpPr>
        <p:cNvPr id="1" name=""/>
        <p:cNvGrpSpPr/>
        <p:nvPr/>
      </p:nvGrpSpPr>
      <p:grpSpPr>
        <a:xfrm>
          <a:off x="0" y="0"/>
          <a:ext cx="0" cy="0"/>
          <a:chOff x="0" y="0"/>
          <a:chExt cx="0" cy="0"/>
        </a:xfrm>
      </p:grpSpPr>
      <p:sp>
        <p:nvSpPr>
          <p:cNvPr id="2" name="TextBox 2"/>
          <p:cNvSpPr txBox="1"/>
          <p:nvPr/>
        </p:nvSpPr>
        <p:spPr>
          <a:xfrm>
            <a:off x="1752600" y="661737"/>
            <a:ext cx="14706600" cy="800989"/>
          </a:xfrm>
          <a:prstGeom prst="rect">
            <a:avLst/>
          </a:prstGeom>
        </p:spPr>
        <p:txBody>
          <a:bodyPr wrap="square" lIns="0" tIns="0" rIns="0" bIns="0" rtlCol="0" anchor="t">
            <a:spAutoFit/>
          </a:bodyPr>
          <a:lstStyle/>
          <a:p>
            <a:pPr algn="ctr">
              <a:lnSpc>
                <a:spcPts val="6160"/>
              </a:lnSpc>
            </a:pPr>
            <a:r>
              <a:rPr lang="en-US" sz="5600" spc="112" dirty="0">
                <a:solidFill>
                  <a:srgbClr val="FFFFFF"/>
                </a:solidFill>
                <a:latin typeface="Aptos" panose="020B0004020202020204" pitchFamily="34" charset="0"/>
              </a:rPr>
              <a:t>Our current students' advice to Year 9</a:t>
            </a:r>
          </a:p>
        </p:txBody>
      </p:sp>
      <p:grpSp>
        <p:nvGrpSpPr>
          <p:cNvPr id="3" name="Group 3"/>
          <p:cNvGrpSpPr/>
          <p:nvPr/>
        </p:nvGrpSpPr>
        <p:grpSpPr>
          <a:xfrm>
            <a:off x="1238877" y="6007267"/>
            <a:ext cx="5531295" cy="3231654"/>
            <a:chOff x="1311597" y="-647636"/>
            <a:chExt cx="7375061" cy="4308872"/>
          </a:xfrm>
        </p:grpSpPr>
        <p:sp>
          <p:nvSpPr>
            <p:cNvPr id="4" name="TextBox 4"/>
            <p:cNvSpPr txBox="1"/>
            <p:nvPr/>
          </p:nvSpPr>
          <p:spPr>
            <a:xfrm>
              <a:off x="1311597" y="-647636"/>
              <a:ext cx="6915646" cy="848951"/>
            </a:xfrm>
            <a:prstGeom prst="rect">
              <a:avLst/>
            </a:prstGeom>
          </p:spPr>
          <p:txBody>
            <a:bodyPr lIns="0" tIns="0" rIns="0" bIns="0" rtlCol="0" anchor="t">
              <a:spAutoFit/>
            </a:bodyPr>
            <a:lstStyle/>
            <a:p>
              <a:pPr algn="ctr">
                <a:lnSpc>
                  <a:spcPts val="5080"/>
                </a:lnSpc>
              </a:pPr>
              <a:endParaRPr lang="en-US" sz="4000" spc="248" dirty="0">
                <a:solidFill>
                  <a:srgbClr val="3D3132"/>
                </a:solidFill>
                <a:latin typeface="Aptos" panose="020B0004020202020204" pitchFamily="34" charset="0"/>
              </a:endParaRPr>
            </a:p>
          </p:txBody>
        </p:sp>
        <p:sp>
          <p:nvSpPr>
            <p:cNvPr id="5" name="TextBox 5"/>
            <p:cNvSpPr txBox="1"/>
            <p:nvPr/>
          </p:nvSpPr>
          <p:spPr>
            <a:xfrm>
              <a:off x="1769460" y="-647636"/>
              <a:ext cx="6917198" cy="4308872"/>
            </a:xfrm>
            <a:prstGeom prst="rect">
              <a:avLst/>
            </a:prstGeom>
          </p:spPr>
          <p:txBody>
            <a:bodyPr lIns="0" tIns="0" rIns="0" bIns="0" rtlCol="0" anchor="t">
              <a:spAutoFit/>
            </a:bodyPr>
            <a:lstStyle/>
            <a:p>
              <a:pPr algn="ctr">
                <a:lnSpc>
                  <a:spcPts val="3557"/>
                </a:lnSpc>
              </a:pPr>
              <a:r>
                <a:rPr lang="en-US" sz="3000" i="1" spc="125" dirty="0">
                  <a:solidFill>
                    <a:srgbClr val="3D3132"/>
                  </a:solidFill>
                  <a:latin typeface="Aptos" panose="020B0004020202020204" pitchFamily="34" charset="0"/>
                </a:rPr>
                <a:t>“Choose languages, because they prepare you for a good future, for example Mathematics is called the language of science!!! So you should choose them!!! Good luck for your GSCE✔️”</a:t>
              </a:r>
            </a:p>
          </p:txBody>
        </p:sp>
      </p:grpSp>
      <p:grpSp>
        <p:nvGrpSpPr>
          <p:cNvPr id="6" name="Group 6"/>
          <p:cNvGrpSpPr/>
          <p:nvPr/>
        </p:nvGrpSpPr>
        <p:grpSpPr>
          <a:xfrm>
            <a:off x="1661259" y="2140702"/>
            <a:ext cx="5187898" cy="2979289"/>
            <a:chOff x="0" y="-28575"/>
            <a:chExt cx="6917198" cy="3972387"/>
          </a:xfrm>
        </p:grpSpPr>
        <p:sp>
          <p:nvSpPr>
            <p:cNvPr id="7" name="TextBox 7"/>
            <p:cNvSpPr txBox="1"/>
            <p:nvPr/>
          </p:nvSpPr>
          <p:spPr>
            <a:xfrm>
              <a:off x="0" y="-28575"/>
              <a:ext cx="6915646" cy="848951"/>
            </a:xfrm>
            <a:prstGeom prst="rect">
              <a:avLst/>
            </a:prstGeom>
          </p:spPr>
          <p:txBody>
            <a:bodyPr lIns="0" tIns="0" rIns="0" bIns="0" rtlCol="0" anchor="t">
              <a:spAutoFit/>
            </a:bodyPr>
            <a:lstStyle/>
            <a:p>
              <a:pPr algn="ctr">
                <a:lnSpc>
                  <a:spcPts val="5080"/>
                </a:lnSpc>
              </a:pPr>
              <a:endParaRPr lang="en-US" sz="4000" spc="248" dirty="0">
                <a:solidFill>
                  <a:srgbClr val="3D3132"/>
                </a:solidFill>
                <a:latin typeface="Aptos" panose="020B0004020202020204" pitchFamily="34" charset="0"/>
              </a:endParaRPr>
            </a:p>
          </p:txBody>
        </p:sp>
        <p:sp>
          <p:nvSpPr>
            <p:cNvPr id="8" name="TextBox 8"/>
            <p:cNvSpPr txBox="1"/>
            <p:nvPr/>
          </p:nvSpPr>
          <p:spPr>
            <a:xfrm>
              <a:off x="0" y="250492"/>
              <a:ext cx="6917198" cy="3693320"/>
            </a:xfrm>
            <a:prstGeom prst="rect">
              <a:avLst/>
            </a:prstGeom>
          </p:spPr>
          <p:txBody>
            <a:bodyPr lIns="0" tIns="0" rIns="0" bIns="0" rtlCol="0" anchor="t">
              <a:spAutoFit/>
            </a:bodyPr>
            <a:lstStyle/>
            <a:p>
              <a:pPr algn="ctr">
                <a:lnSpc>
                  <a:spcPts val="3557"/>
                </a:lnSpc>
              </a:pPr>
              <a:r>
                <a:rPr lang="en-US" sz="3000" i="1" spc="125" dirty="0">
                  <a:solidFill>
                    <a:srgbClr val="3D3132"/>
                  </a:solidFill>
                  <a:latin typeface="Aptos" panose="020B0004020202020204" pitchFamily="34" charset="0"/>
                </a:rPr>
                <a:t>“GO FOR IT!!, it looks good on your CV, and you can participate in learning new things about people and their cultural world and how they're different!”</a:t>
              </a:r>
            </a:p>
          </p:txBody>
        </p:sp>
      </p:grpSp>
      <p:grpSp>
        <p:nvGrpSpPr>
          <p:cNvPr id="9" name="Group 9"/>
          <p:cNvGrpSpPr/>
          <p:nvPr/>
        </p:nvGrpSpPr>
        <p:grpSpPr>
          <a:xfrm>
            <a:off x="8001000" y="2187615"/>
            <a:ext cx="5757389" cy="3738407"/>
            <a:chOff x="1624189" y="-28575"/>
            <a:chExt cx="7676520" cy="4984542"/>
          </a:xfrm>
        </p:grpSpPr>
        <p:sp>
          <p:nvSpPr>
            <p:cNvPr id="10" name="TextBox 10"/>
            <p:cNvSpPr txBox="1"/>
            <p:nvPr/>
          </p:nvSpPr>
          <p:spPr>
            <a:xfrm>
              <a:off x="1624189" y="-28575"/>
              <a:ext cx="7176180" cy="848951"/>
            </a:xfrm>
            <a:prstGeom prst="rect">
              <a:avLst/>
            </a:prstGeom>
          </p:spPr>
          <p:txBody>
            <a:bodyPr wrap="square" lIns="0" tIns="0" rIns="0" bIns="0" rtlCol="0" anchor="t">
              <a:spAutoFit/>
            </a:bodyPr>
            <a:lstStyle/>
            <a:p>
              <a:pPr algn="ctr">
                <a:lnSpc>
                  <a:spcPts val="5080"/>
                </a:lnSpc>
              </a:pPr>
              <a:endParaRPr lang="en-US" sz="4000" spc="248" dirty="0">
                <a:solidFill>
                  <a:srgbClr val="3D3132"/>
                </a:solidFill>
                <a:latin typeface="Aptos" panose="020B0004020202020204" pitchFamily="34" charset="0"/>
              </a:endParaRPr>
            </a:p>
          </p:txBody>
        </p:sp>
        <p:sp>
          <p:nvSpPr>
            <p:cNvPr id="11" name="TextBox 11"/>
            <p:cNvSpPr txBox="1"/>
            <p:nvPr/>
          </p:nvSpPr>
          <p:spPr>
            <a:xfrm>
              <a:off x="1919356" y="31542"/>
              <a:ext cx="7381353" cy="4924425"/>
            </a:xfrm>
            <a:prstGeom prst="rect">
              <a:avLst/>
            </a:prstGeom>
          </p:spPr>
          <p:txBody>
            <a:bodyPr wrap="square" lIns="0" tIns="0" rIns="0" bIns="0" rtlCol="0" anchor="t">
              <a:spAutoFit/>
            </a:bodyPr>
            <a:lstStyle/>
            <a:p>
              <a:pPr algn="ctr">
                <a:lnSpc>
                  <a:spcPts val="3600"/>
                </a:lnSpc>
              </a:pPr>
              <a:r>
                <a:rPr lang="en-US" sz="3000" i="1" spc="127" dirty="0">
                  <a:solidFill>
                    <a:srgbClr val="3D3132"/>
                  </a:solidFill>
                  <a:latin typeface="Aptos" panose="020B0004020202020204" pitchFamily="34" charset="0"/>
                </a:rPr>
                <a:t>“Take languages, the teachers are very helpful and they actually act upon what and listen to what students say. Also, with languages your first language is improved and it can improve performance in other academic areas”</a:t>
              </a:r>
            </a:p>
          </p:txBody>
        </p:sp>
      </p:grpSp>
      <p:pic>
        <p:nvPicPr>
          <p:cNvPr id="5122" name="Picture 2" descr="Jump">
            <a:extLst>
              <a:ext uri="{FF2B5EF4-FFF2-40B4-BE49-F238E27FC236}">
                <a16:creationId xmlns:a16="http://schemas.microsoft.com/office/drawing/2014/main" id="{1AC32636-C15C-453C-9D5D-AE9A892C2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9764" y="1064663"/>
            <a:ext cx="3867150" cy="67450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ump">
            <a:extLst>
              <a:ext uri="{FF2B5EF4-FFF2-40B4-BE49-F238E27FC236}">
                <a16:creationId xmlns:a16="http://schemas.microsoft.com/office/drawing/2014/main" id="{DCA239E1-B278-4B34-A955-591BD3570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7341" y="6175493"/>
            <a:ext cx="2091735" cy="375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lobe with World Flags">
            <a:extLst>
              <a:ext uri="{FF2B5EF4-FFF2-40B4-BE49-F238E27FC236}">
                <a16:creationId xmlns:a16="http://schemas.microsoft.com/office/drawing/2014/main" id="{E8FBD26B-99E0-421F-9E30-0BA4FDB12B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2225" y="7054802"/>
            <a:ext cx="2956064" cy="2896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A7C9A"/>
        </a:solidFill>
        <a:effectLst/>
      </p:bgPr>
    </p:bg>
    <p:spTree>
      <p:nvGrpSpPr>
        <p:cNvPr id="1" name=""/>
        <p:cNvGrpSpPr/>
        <p:nvPr/>
      </p:nvGrpSpPr>
      <p:grpSpPr>
        <a:xfrm>
          <a:off x="0" y="0"/>
          <a:ext cx="0" cy="0"/>
          <a:chOff x="0" y="0"/>
          <a:chExt cx="0" cy="0"/>
        </a:xfrm>
      </p:grpSpPr>
      <p:grpSp>
        <p:nvGrpSpPr>
          <p:cNvPr id="2" name="Group 2"/>
          <p:cNvGrpSpPr/>
          <p:nvPr/>
        </p:nvGrpSpPr>
        <p:grpSpPr>
          <a:xfrm>
            <a:off x="4484238" y="1745325"/>
            <a:ext cx="9319523" cy="7002873"/>
            <a:chOff x="0" y="0"/>
            <a:chExt cx="12426031" cy="9337165"/>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42959" y="0"/>
              <a:ext cx="1740112" cy="2540309"/>
            </a:xfrm>
            <a:prstGeom prst="rect">
              <a:avLst/>
            </a:prstGeom>
          </p:spPr>
        </p:pic>
        <p:sp>
          <p:nvSpPr>
            <p:cNvPr id="4" name="TextBox 4"/>
            <p:cNvSpPr txBox="1"/>
            <p:nvPr/>
          </p:nvSpPr>
          <p:spPr>
            <a:xfrm>
              <a:off x="773721" y="3467444"/>
              <a:ext cx="10878589" cy="708693"/>
            </a:xfrm>
            <a:prstGeom prst="rect">
              <a:avLst/>
            </a:prstGeom>
          </p:spPr>
          <p:txBody>
            <a:bodyPr lIns="0" tIns="0" rIns="0" bIns="0" rtlCol="0" anchor="t">
              <a:spAutoFit/>
            </a:bodyPr>
            <a:lstStyle/>
            <a:p>
              <a:pPr algn="ctr">
                <a:lnSpc>
                  <a:spcPts val="4341"/>
                </a:lnSpc>
              </a:pPr>
              <a:r>
                <a:rPr lang="en-US" sz="3339" spc="120" dirty="0">
                  <a:solidFill>
                    <a:srgbClr val="000000"/>
                  </a:solidFill>
                  <a:latin typeface="Aptos" panose="020B0004020202020204" pitchFamily="34" charset="0"/>
                </a:rPr>
                <a:t>Words of Inspiration</a:t>
              </a:r>
            </a:p>
          </p:txBody>
        </p:sp>
        <p:sp>
          <p:nvSpPr>
            <p:cNvPr id="5" name="TextBox 5"/>
            <p:cNvSpPr txBox="1"/>
            <p:nvPr/>
          </p:nvSpPr>
          <p:spPr>
            <a:xfrm>
              <a:off x="0" y="4961586"/>
              <a:ext cx="12426031" cy="3153342"/>
            </a:xfrm>
            <a:prstGeom prst="rect">
              <a:avLst/>
            </a:prstGeom>
          </p:spPr>
          <p:txBody>
            <a:bodyPr lIns="0" tIns="0" rIns="0" bIns="0" rtlCol="0" anchor="t">
              <a:spAutoFit/>
            </a:bodyPr>
            <a:lstStyle/>
            <a:p>
              <a:pPr algn="ctr">
                <a:lnSpc>
                  <a:spcPts val="4599"/>
                </a:lnSpc>
              </a:pPr>
              <a:r>
                <a:rPr lang="en-US" sz="4181" spc="83" dirty="0">
                  <a:solidFill>
                    <a:schemeClr val="accent1">
                      <a:lumMod val="50000"/>
                    </a:schemeClr>
                  </a:solidFill>
                  <a:latin typeface="Aptos" panose="020B0004020202020204" pitchFamily="34" charset="0"/>
                </a:rPr>
                <a:t>"If you talk to a man in a language he understands, that goes to his head. If you talk to him in his own language, that goes to his heart."</a:t>
              </a:r>
            </a:p>
          </p:txBody>
        </p:sp>
        <p:sp>
          <p:nvSpPr>
            <p:cNvPr id="6" name="TextBox 6"/>
            <p:cNvSpPr txBox="1"/>
            <p:nvPr/>
          </p:nvSpPr>
          <p:spPr>
            <a:xfrm>
              <a:off x="1675708" y="8634495"/>
              <a:ext cx="9074614" cy="702670"/>
            </a:xfrm>
            <a:prstGeom prst="rect">
              <a:avLst/>
            </a:prstGeom>
          </p:spPr>
          <p:txBody>
            <a:bodyPr lIns="0" tIns="0" rIns="0" bIns="0" rtlCol="0" anchor="t">
              <a:spAutoFit/>
            </a:bodyPr>
            <a:lstStyle/>
            <a:p>
              <a:pPr algn="ctr">
                <a:lnSpc>
                  <a:spcPts val="4241"/>
                </a:lnSpc>
              </a:pPr>
              <a:r>
                <a:rPr lang="en-US" sz="3339" spc="207">
                  <a:solidFill>
                    <a:srgbClr val="000000"/>
                  </a:solidFill>
                  <a:latin typeface="Aptos" panose="020B0004020202020204" pitchFamily="34" charset="0"/>
                </a:rPr>
                <a:t>Nelson Mandela</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rcRect t="6310" b="6310"/>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3200400" y="2019300"/>
            <a:ext cx="12801600" cy="4448013"/>
          </a:xfrm>
          <a:prstGeom prst="rect">
            <a:avLst/>
          </a:prstGeom>
        </p:spPr>
        <p:txBody>
          <a:bodyPr wrap="square" lIns="0" tIns="0" rIns="0" bIns="0" rtlCol="0" anchor="t">
            <a:spAutoFit/>
          </a:bodyPr>
          <a:lstStyle/>
          <a:p>
            <a:pPr algn="ctr">
              <a:lnSpc>
                <a:spcPts val="12000"/>
              </a:lnSpc>
            </a:pPr>
            <a:r>
              <a:rPr lang="en-US" sz="7200" dirty="0">
                <a:solidFill>
                  <a:srgbClr val="FFFFFF"/>
                </a:solidFill>
                <a:latin typeface="Aptos" panose="020B0004020202020204" pitchFamily="34" charset="0"/>
              </a:rPr>
              <a:t>Please get in touch if you have any further questions about GCSE Languages.</a:t>
            </a:r>
          </a:p>
        </p:txBody>
      </p:sp>
      <p:sp>
        <p:nvSpPr>
          <p:cNvPr id="6" name="TextBox 6"/>
          <p:cNvSpPr txBox="1"/>
          <p:nvPr/>
        </p:nvSpPr>
        <p:spPr>
          <a:xfrm>
            <a:off x="4072597" y="8343900"/>
            <a:ext cx="10334822" cy="1477584"/>
          </a:xfrm>
          <a:prstGeom prst="rect">
            <a:avLst/>
          </a:prstGeom>
          <a:noFill/>
        </p:spPr>
        <p:txBody>
          <a:bodyPr wrap="square" lIns="0" tIns="0" rIns="0" bIns="0" rtlCol="0" anchor="t">
            <a:spAutoFit/>
          </a:bodyPr>
          <a:lstStyle/>
          <a:p>
            <a:pPr algn="l">
              <a:lnSpc>
                <a:spcPts val="5880"/>
              </a:lnSpc>
            </a:pPr>
            <a:r>
              <a:rPr lang="en-US" sz="4200" dirty="0">
                <a:solidFill>
                  <a:srgbClr val="EECB70"/>
                </a:solidFill>
                <a:latin typeface="Aptos" panose="020B0004020202020204" pitchFamily="34" charset="0"/>
              </a:rPr>
              <a:t>Head of Department: </a:t>
            </a:r>
            <a:r>
              <a:rPr lang="en-US" sz="4200" dirty="0" err="1">
                <a:solidFill>
                  <a:srgbClr val="EECB70"/>
                </a:solidFill>
                <a:latin typeface="Aptos" panose="020B0004020202020204" pitchFamily="34" charset="0"/>
              </a:rPr>
              <a:t>Mr</a:t>
            </a:r>
            <a:r>
              <a:rPr lang="en-US" sz="4200" dirty="0">
                <a:solidFill>
                  <a:srgbClr val="EECB70"/>
                </a:solidFill>
                <a:latin typeface="Aptos" panose="020B0004020202020204" pitchFamily="34" charset="0"/>
              </a:rPr>
              <a:t> Wicks</a:t>
            </a:r>
          </a:p>
          <a:p>
            <a:pPr algn="l">
              <a:lnSpc>
                <a:spcPts val="5880"/>
              </a:lnSpc>
            </a:pPr>
            <a:r>
              <a:rPr lang="en-US" sz="4200" dirty="0">
                <a:solidFill>
                  <a:srgbClr val="EECB70"/>
                </a:solidFill>
                <a:latin typeface="Aptos" panose="020B0004020202020204" pitchFamily="34" charset="0"/>
              </a:rPr>
              <a:t>dmw@abbeyfield.wilts.sch.uk</a:t>
            </a:r>
          </a:p>
        </p:txBody>
      </p:sp>
    </p:spTree>
    <p:extLst>
      <p:ext uri="{BB962C8B-B14F-4D97-AF65-F5344CB8AC3E}">
        <p14:creationId xmlns:p14="http://schemas.microsoft.com/office/powerpoint/2010/main" val="53456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1803944" y="1028700"/>
            <a:ext cx="15819276" cy="1885747"/>
            <a:chOff x="0" y="0"/>
            <a:chExt cx="21092368" cy="2514329"/>
          </a:xfrm>
        </p:grpSpPr>
        <p:sp>
          <p:nvSpPr>
            <p:cNvPr id="3" name="TextBox 3"/>
            <p:cNvSpPr txBox="1"/>
            <p:nvPr/>
          </p:nvSpPr>
          <p:spPr>
            <a:xfrm>
              <a:off x="0" y="66675"/>
              <a:ext cx="21092368" cy="1227032"/>
            </a:xfrm>
            <a:prstGeom prst="rect">
              <a:avLst/>
            </a:prstGeom>
          </p:spPr>
          <p:txBody>
            <a:bodyPr lIns="0" tIns="0" rIns="0" bIns="0" rtlCol="0" anchor="t">
              <a:spAutoFit/>
            </a:bodyPr>
            <a:lstStyle/>
            <a:p>
              <a:pPr algn="l">
                <a:lnSpc>
                  <a:spcPts val="7040"/>
                </a:lnSpc>
              </a:pPr>
              <a:r>
                <a:rPr lang="en-US" sz="6400" spc="-160">
                  <a:solidFill>
                    <a:srgbClr val="365B6D"/>
                  </a:solidFill>
                  <a:latin typeface="Fredoka One"/>
                </a:rPr>
                <a:t>WHY STUDY ANOTHER LANGUAGE?</a:t>
              </a:r>
            </a:p>
          </p:txBody>
        </p:sp>
        <p:sp>
          <p:nvSpPr>
            <p:cNvPr id="4" name="TextBox 4"/>
            <p:cNvSpPr txBox="1"/>
            <p:nvPr/>
          </p:nvSpPr>
          <p:spPr>
            <a:xfrm>
              <a:off x="0" y="1632949"/>
              <a:ext cx="19678461" cy="881380"/>
            </a:xfrm>
            <a:prstGeom prst="rect">
              <a:avLst/>
            </a:prstGeom>
          </p:spPr>
          <p:txBody>
            <a:bodyPr lIns="0" tIns="0" rIns="0" bIns="0" rtlCol="0" anchor="t">
              <a:spAutoFit/>
            </a:bodyPr>
            <a:lstStyle/>
            <a:p>
              <a:pPr algn="l">
                <a:lnSpc>
                  <a:spcPts val="5460"/>
                </a:lnSpc>
              </a:pPr>
              <a:endParaRPr/>
            </a:p>
          </p:txBody>
        </p:sp>
      </p:grpSp>
      <p:sp>
        <p:nvSpPr>
          <p:cNvPr id="6" name="AutoShape 6"/>
          <p:cNvSpPr/>
          <p:nvPr/>
        </p:nvSpPr>
        <p:spPr>
          <a:xfrm>
            <a:off x="811652" y="753248"/>
            <a:ext cx="181391" cy="2498105"/>
          </a:xfrm>
          <a:prstGeom prst="rect">
            <a:avLst/>
          </a:prstGeom>
          <a:solidFill>
            <a:srgbClr val="000000"/>
          </a:solidFill>
        </p:spPr>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3095" y="6523463"/>
            <a:ext cx="1313520" cy="1149330"/>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3866" y="3863698"/>
            <a:ext cx="1718312" cy="1134086"/>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092555" y="3621698"/>
            <a:ext cx="1291358" cy="129135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153033" y="3621698"/>
            <a:ext cx="1320210" cy="1460813"/>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370251" y="3706426"/>
            <a:ext cx="1783336" cy="1174773"/>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866034" y="3581317"/>
            <a:ext cx="1545939" cy="1416466"/>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558421" y="6511405"/>
            <a:ext cx="2459512" cy="1272797"/>
          </a:xfrm>
          <a:prstGeom prst="rect">
            <a:avLst/>
          </a:prstGeom>
        </p:spPr>
      </p:pic>
      <p:pic>
        <p:nvPicPr>
          <p:cNvPr id="14"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4849559" y="6458410"/>
            <a:ext cx="1702399" cy="1578975"/>
          </a:xfrm>
          <a:prstGeom prst="rect">
            <a:avLst/>
          </a:prstGeom>
        </p:spPr>
      </p:pic>
      <p:pic>
        <p:nvPicPr>
          <p:cNvPr id="15" name="Picture 1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1170475" y="6523463"/>
            <a:ext cx="1983112" cy="1272797"/>
          </a:xfrm>
          <a:prstGeom prst="rect">
            <a:avLst/>
          </a:prstGeom>
        </p:spPr>
      </p:pic>
      <p:pic>
        <p:nvPicPr>
          <p:cNvPr id="16" name="Picture 1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356276" y="6523463"/>
            <a:ext cx="2076759" cy="1435560"/>
          </a:xfrm>
          <a:prstGeom prst="rect">
            <a:avLst/>
          </a:prstGeom>
        </p:spPr>
      </p:pic>
      <p:sp>
        <p:nvSpPr>
          <p:cNvPr id="17" name="TextBox 17"/>
          <p:cNvSpPr txBox="1"/>
          <p:nvPr/>
        </p:nvSpPr>
        <p:spPr>
          <a:xfrm>
            <a:off x="902347" y="5042796"/>
            <a:ext cx="2953815" cy="1057096"/>
          </a:xfrm>
          <a:prstGeom prst="rect">
            <a:avLst/>
          </a:prstGeom>
        </p:spPr>
        <p:txBody>
          <a:bodyPr lIns="0" tIns="0" rIns="0" bIns="0" rtlCol="0" anchor="t">
            <a:spAutoFit/>
          </a:bodyPr>
          <a:lstStyle/>
          <a:p>
            <a:pPr algn="ctr">
              <a:lnSpc>
                <a:spcPts val="4209"/>
              </a:lnSpc>
            </a:pPr>
            <a:r>
              <a:rPr lang="en-US" sz="3007" spc="75">
                <a:solidFill>
                  <a:srgbClr val="009A94"/>
                </a:solidFill>
                <a:latin typeface="Varela Round"/>
              </a:rPr>
              <a:t>Better communication</a:t>
            </a:r>
          </a:p>
        </p:txBody>
      </p:sp>
      <p:sp>
        <p:nvSpPr>
          <p:cNvPr id="18" name="TextBox 18"/>
          <p:cNvSpPr txBox="1"/>
          <p:nvPr/>
        </p:nvSpPr>
        <p:spPr>
          <a:xfrm>
            <a:off x="4361830" y="5008233"/>
            <a:ext cx="2600481" cy="1093470"/>
          </a:xfrm>
          <a:prstGeom prst="rect">
            <a:avLst/>
          </a:prstGeom>
        </p:spPr>
        <p:txBody>
          <a:bodyPr lIns="0" tIns="0" rIns="0" bIns="0" rtlCol="0" anchor="t">
            <a:spAutoFit/>
          </a:bodyPr>
          <a:lstStyle/>
          <a:p>
            <a:pPr algn="ctr">
              <a:lnSpc>
                <a:spcPts val="4480"/>
              </a:lnSpc>
            </a:pPr>
            <a:r>
              <a:rPr lang="en-US" sz="3200" spc="80">
                <a:solidFill>
                  <a:srgbClr val="009A94"/>
                </a:solidFill>
                <a:latin typeface="Varela Round"/>
              </a:rPr>
              <a:t>Cultural awareness</a:t>
            </a:r>
          </a:p>
        </p:txBody>
      </p:sp>
      <p:sp>
        <p:nvSpPr>
          <p:cNvPr id="19" name="TextBox 19"/>
          <p:cNvSpPr txBox="1"/>
          <p:nvPr/>
        </p:nvSpPr>
        <p:spPr>
          <a:xfrm>
            <a:off x="7512898" y="5092961"/>
            <a:ext cx="2600481" cy="1093470"/>
          </a:xfrm>
          <a:prstGeom prst="rect">
            <a:avLst/>
          </a:prstGeom>
        </p:spPr>
        <p:txBody>
          <a:bodyPr lIns="0" tIns="0" rIns="0" bIns="0" rtlCol="0" anchor="t">
            <a:spAutoFit/>
          </a:bodyPr>
          <a:lstStyle/>
          <a:p>
            <a:pPr algn="ctr">
              <a:lnSpc>
                <a:spcPts val="4479"/>
              </a:lnSpc>
            </a:pPr>
            <a:r>
              <a:rPr lang="en-US" sz="3199" spc="79" dirty="0">
                <a:solidFill>
                  <a:srgbClr val="009A94"/>
                </a:solidFill>
                <a:latin typeface="Varela Round"/>
              </a:rPr>
              <a:t>Better </a:t>
            </a:r>
            <a:r>
              <a:rPr lang="en-US" sz="3199" spc="79" dirty="0" err="1">
                <a:solidFill>
                  <a:srgbClr val="009A94"/>
                </a:solidFill>
                <a:latin typeface="Varela Round"/>
              </a:rPr>
              <a:t>maths</a:t>
            </a:r>
            <a:r>
              <a:rPr lang="en-US" sz="3199" spc="79" dirty="0">
                <a:solidFill>
                  <a:srgbClr val="009A94"/>
                </a:solidFill>
                <a:latin typeface="Varela Round"/>
              </a:rPr>
              <a:t> skills</a:t>
            </a:r>
          </a:p>
        </p:txBody>
      </p:sp>
      <p:sp>
        <p:nvSpPr>
          <p:cNvPr id="20" name="TextBox 20"/>
          <p:cNvSpPr txBox="1"/>
          <p:nvPr/>
        </p:nvSpPr>
        <p:spPr>
          <a:xfrm>
            <a:off x="11130570" y="5092961"/>
            <a:ext cx="2600481" cy="534670"/>
          </a:xfrm>
          <a:prstGeom prst="rect">
            <a:avLst/>
          </a:prstGeom>
        </p:spPr>
        <p:txBody>
          <a:bodyPr lIns="0" tIns="0" rIns="0" bIns="0" rtlCol="0" anchor="t">
            <a:spAutoFit/>
          </a:bodyPr>
          <a:lstStyle/>
          <a:p>
            <a:pPr algn="ctr">
              <a:lnSpc>
                <a:spcPts val="4480"/>
              </a:lnSpc>
            </a:pPr>
            <a:r>
              <a:rPr lang="en-US" sz="3200" spc="80">
                <a:solidFill>
                  <a:srgbClr val="009A94"/>
                </a:solidFill>
                <a:latin typeface="Varela Round"/>
              </a:rPr>
              <a:t>Easier travel</a:t>
            </a:r>
          </a:p>
        </p:txBody>
      </p:sp>
      <p:sp>
        <p:nvSpPr>
          <p:cNvPr id="21" name="TextBox 21"/>
          <p:cNvSpPr txBox="1"/>
          <p:nvPr/>
        </p:nvSpPr>
        <p:spPr>
          <a:xfrm>
            <a:off x="14441771" y="5092961"/>
            <a:ext cx="2600481" cy="470309"/>
          </a:xfrm>
          <a:prstGeom prst="rect">
            <a:avLst/>
          </a:prstGeom>
        </p:spPr>
        <p:txBody>
          <a:bodyPr lIns="0" tIns="0" rIns="0" bIns="0" rtlCol="0" anchor="t">
            <a:spAutoFit/>
          </a:bodyPr>
          <a:lstStyle/>
          <a:p>
            <a:pPr algn="ctr">
              <a:lnSpc>
                <a:spcPts val="3827"/>
              </a:lnSpc>
            </a:pPr>
            <a:r>
              <a:rPr lang="en-US" sz="2733" spc="68">
                <a:solidFill>
                  <a:srgbClr val="009A94"/>
                </a:solidFill>
                <a:latin typeface="Varela Round"/>
              </a:rPr>
              <a:t>Better memory</a:t>
            </a:r>
          </a:p>
        </p:txBody>
      </p:sp>
      <p:sp>
        <p:nvSpPr>
          <p:cNvPr id="22" name="TextBox 22"/>
          <p:cNvSpPr txBox="1"/>
          <p:nvPr/>
        </p:nvSpPr>
        <p:spPr>
          <a:xfrm>
            <a:off x="14558421" y="8035385"/>
            <a:ext cx="2600481" cy="1093470"/>
          </a:xfrm>
          <a:prstGeom prst="rect">
            <a:avLst/>
          </a:prstGeom>
        </p:spPr>
        <p:txBody>
          <a:bodyPr lIns="0" tIns="0" rIns="0" bIns="0" rtlCol="0" anchor="t">
            <a:spAutoFit/>
          </a:bodyPr>
          <a:lstStyle/>
          <a:p>
            <a:pPr algn="ctr">
              <a:lnSpc>
                <a:spcPts val="4480"/>
              </a:lnSpc>
            </a:pPr>
            <a:r>
              <a:rPr lang="en-US" sz="3200" spc="80" dirty="0">
                <a:solidFill>
                  <a:srgbClr val="009A94"/>
                </a:solidFill>
                <a:latin typeface="Varela Round"/>
              </a:rPr>
              <a:t>International friends</a:t>
            </a:r>
          </a:p>
        </p:txBody>
      </p:sp>
      <p:sp>
        <p:nvSpPr>
          <p:cNvPr id="23" name="TextBox 23"/>
          <p:cNvSpPr txBox="1"/>
          <p:nvPr/>
        </p:nvSpPr>
        <p:spPr>
          <a:xfrm>
            <a:off x="4400518" y="7980235"/>
            <a:ext cx="2600481" cy="1093470"/>
          </a:xfrm>
          <a:prstGeom prst="rect">
            <a:avLst/>
          </a:prstGeom>
        </p:spPr>
        <p:txBody>
          <a:bodyPr lIns="0" tIns="0" rIns="0" bIns="0" rtlCol="0" anchor="t">
            <a:spAutoFit/>
          </a:bodyPr>
          <a:lstStyle/>
          <a:p>
            <a:pPr algn="ctr">
              <a:lnSpc>
                <a:spcPts val="4480"/>
              </a:lnSpc>
            </a:pPr>
            <a:r>
              <a:rPr lang="en-US" sz="3200" spc="80">
                <a:solidFill>
                  <a:srgbClr val="009A94"/>
                </a:solidFill>
                <a:latin typeface="Varela Round"/>
              </a:rPr>
              <a:t>Improved logic</a:t>
            </a:r>
          </a:p>
        </p:txBody>
      </p:sp>
      <p:sp>
        <p:nvSpPr>
          <p:cNvPr id="24" name="TextBox 24"/>
          <p:cNvSpPr txBox="1"/>
          <p:nvPr/>
        </p:nvSpPr>
        <p:spPr>
          <a:xfrm>
            <a:off x="7512898" y="7879853"/>
            <a:ext cx="2600481" cy="1079659"/>
          </a:xfrm>
          <a:prstGeom prst="rect">
            <a:avLst/>
          </a:prstGeom>
        </p:spPr>
        <p:txBody>
          <a:bodyPr lIns="0" tIns="0" rIns="0" bIns="0" rtlCol="0" anchor="t">
            <a:spAutoFit/>
          </a:bodyPr>
          <a:lstStyle/>
          <a:p>
            <a:pPr algn="ctr">
              <a:lnSpc>
                <a:spcPts val="4366"/>
              </a:lnSpc>
            </a:pPr>
            <a:r>
              <a:rPr lang="en-US" sz="3118" spc="77">
                <a:solidFill>
                  <a:srgbClr val="009A94"/>
                </a:solidFill>
                <a:latin typeface="Varela Round"/>
              </a:rPr>
              <a:t>Better career prospects</a:t>
            </a:r>
          </a:p>
        </p:txBody>
      </p:sp>
      <p:sp>
        <p:nvSpPr>
          <p:cNvPr id="25" name="TextBox 25"/>
          <p:cNvSpPr txBox="1"/>
          <p:nvPr/>
        </p:nvSpPr>
        <p:spPr>
          <a:xfrm>
            <a:off x="10539000" y="7949362"/>
            <a:ext cx="3468674" cy="1023604"/>
          </a:xfrm>
          <a:prstGeom prst="rect">
            <a:avLst/>
          </a:prstGeom>
        </p:spPr>
        <p:txBody>
          <a:bodyPr lIns="0" tIns="0" rIns="0" bIns="0" rtlCol="0" anchor="t">
            <a:spAutoFit/>
          </a:bodyPr>
          <a:lstStyle/>
          <a:p>
            <a:pPr algn="ctr">
              <a:lnSpc>
                <a:spcPts val="4130"/>
              </a:lnSpc>
            </a:pPr>
            <a:r>
              <a:rPr lang="en-US" sz="2950" spc="73">
                <a:solidFill>
                  <a:srgbClr val="009A94"/>
                </a:solidFill>
                <a:latin typeface="Varela Round"/>
              </a:rPr>
              <a:t>Opportunities for combined degrees</a:t>
            </a:r>
          </a:p>
        </p:txBody>
      </p:sp>
      <p:sp>
        <p:nvSpPr>
          <p:cNvPr id="26" name="TextBox 26"/>
          <p:cNvSpPr txBox="1"/>
          <p:nvPr/>
        </p:nvSpPr>
        <p:spPr>
          <a:xfrm>
            <a:off x="690258" y="7871000"/>
            <a:ext cx="3468674" cy="1093470"/>
          </a:xfrm>
          <a:prstGeom prst="rect">
            <a:avLst/>
          </a:prstGeom>
        </p:spPr>
        <p:txBody>
          <a:bodyPr lIns="0" tIns="0" rIns="0" bIns="0" rtlCol="0" anchor="t">
            <a:spAutoFit/>
          </a:bodyPr>
          <a:lstStyle/>
          <a:p>
            <a:pPr algn="ctr">
              <a:lnSpc>
                <a:spcPts val="4480"/>
              </a:lnSpc>
            </a:pPr>
            <a:r>
              <a:rPr lang="en-US" sz="3200" spc="80" dirty="0">
                <a:solidFill>
                  <a:srgbClr val="009A94"/>
                </a:solidFill>
                <a:latin typeface="Varela Round"/>
              </a:rPr>
              <a:t>Improves your English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4F71E-C3D1-4C0C-A35A-11F483F1A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431" y="266700"/>
            <a:ext cx="14091137" cy="9753600"/>
          </a:xfrm>
          <a:prstGeom prst="rect">
            <a:avLst/>
          </a:prstGeom>
        </p:spPr>
      </p:pic>
      <p:pic>
        <p:nvPicPr>
          <p:cNvPr id="6146" name="Picture 2" descr="New">
            <a:extLst>
              <a:ext uri="{FF2B5EF4-FFF2-40B4-BE49-F238E27FC236}">
                <a16:creationId xmlns:a16="http://schemas.microsoft.com/office/drawing/2014/main" id="{5181D913-8738-4104-B1D6-E74E7254D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9" y="2857500"/>
            <a:ext cx="4343400" cy="318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0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C1BA"/>
        </a:solidFill>
        <a:effectLst/>
      </p:bgPr>
    </p:bg>
    <p:spTree>
      <p:nvGrpSpPr>
        <p:cNvPr id="1" name=""/>
        <p:cNvGrpSpPr/>
        <p:nvPr/>
      </p:nvGrpSpPr>
      <p:grpSpPr>
        <a:xfrm>
          <a:off x="0" y="0"/>
          <a:ext cx="0" cy="0"/>
          <a:chOff x="0" y="0"/>
          <a:chExt cx="0" cy="0"/>
        </a:xfrm>
      </p:grpSpPr>
      <p:sp>
        <p:nvSpPr>
          <p:cNvPr id="4" name="TextBox 4"/>
          <p:cNvSpPr txBox="1"/>
          <p:nvPr/>
        </p:nvSpPr>
        <p:spPr>
          <a:xfrm>
            <a:off x="5934240" y="3566675"/>
            <a:ext cx="6601756" cy="5357621"/>
          </a:xfrm>
          <a:prstGeom prst="rect">
            <a:avLst/>
          </a:prstGeom>
        </p:spPr>
        <p:txBody>
          <a:bodyPr lIns="0" tIns="0" rIns="0" bIns="0" rtlCol="0" anchor="t">
            <a:spAutoFit/>
          </a:bodyPr>
          <a:lstStyle/>
          <a:p>
            <a:pPr algn="ctr">
              <a:lnSpc>
                <a:spcPts val="3536"/>
              </a:lnSpc>
            </a:pPr>
            <a:r>
              <a:rPr lang="en-US" sz="2357" spc="124" dirty="0">
                <a:solidFill>
                  <a:srgbClr val="000000"/>
                </a:solidFill>
                <a:latin typeface="Aptos" panose="020B0004020202020204" pitchFamily="34" charset="0"/>
              </a:rPr>
              <a:t>I chose Spanish because I wanted to learn a new language. The idea of being able to speak fluently in another language is exciting to me and choosing languages at GCSE is letting me do just that. I’ve also been able to learn more about different cultures which is something I didn’t think of when choosing Spanish but it turned out to be something I love about studying languages. The skills you learn from learning a language are skills like no other so languages are brilliant and you should definitely consider studying one!</a:t>
            </a:r>
          </a:p>
        </p:txBody>
      </p:sp>
      <p:sp>
        <p:nvSpPr>
          <p:cNvPr id="5" name="TextBox 5"/>
          <p:cNvSpPr txBox="1"/>
          <p:nvPr/>
        </p:nvSpPr>
        <p:spPr>
          <a:xfrm>
            <a:off x="3284289" y="1113472"/>
            <a:ext cx="11719423" cy="1590307"/>
          </a:xfrm>
          <a:prstGeom prst="rect">
            <a:avLst/>
          </a:prstGeom>
        </p:spPr>
        <p:txBody>
          <a:bodyPr lIns="0" tIns="0" rIns="0" bIns="0" rtlCol="0" anchor="t">
            <a:spAutoFit/>
          </a:bodyPr>
          <a:lstStyle/>
          <a:p>
            <a:pPr algn="ctr">
              <a:lnSpc>
                <a:spcPts val="6160"/>
              </a:lnSpc>
            </a:pPr>
            <a:r>
              <a:rPr lang="en-US" sz="5600" spc="112" dirty="0">
                <a:solidFill>
                  <a:srgbClr val="365B6D"/>
                </a:solidFill>
                <a:latin typeface="Aptos" panose="020B0004020202020204" pitchFamily="34" charset="0"/>
              </a:rPr>
              <a:t>Why our students chose </a:t>
            </a:r>
          </a:p>
          <a:p>
            <a:pPr algn="ctr">
              <a:lnSpc>
                <a:spcPts val="6160"/>
              </a:lnSpc>
            </a:pPr>
            <a:r>
              <a:rPr lang="en-US" sz="5600" spc="112" dirty="0">
                <a:solidFill>
                  <a:srgbClr val="365B6D"/>
                </a:solidFill>
                <a:latin typeface="Aptos" panose="020B0004020202020204" pitchFamily="34" charset="0"/>
              </a:rPr>
              <a:t>GCSE languages</a:t>
            </a:r>
          </a:p>
        </p:txBody>
      </p:sp>
      <p:grpSp>
        <p:nvGrpSpPr>
          <p:cNvPr id="6" name="Group 6"/>
          <p:cNvGrpSpPr/>
          <p:nvPr/>
        </p:nvGrpSpPr>
        <p:grpSpPr>
          <a:xfrm>
            <a:off x="78435" y="6449197"/>
            <a:ext cx="5187898" cy="2117803"/>
            <a:chOff x="0" y="-28575"/>
            <a:chExt cx="6917198" cy="2823736"/>
          </a:xfrm>
        </p:grpSpPr>
        <p:sp>
          <p:nvSpPr>
            <p:cNvPr id="7" name="TextBox 7"/>
            <p:cNvSpPr txBox="1"/>
            <p:nvPr/>
          </p:nvSpPr>
          <p:spPr>
            <a:xfrm>
              <a:off x="0" y="-28575"/>
              <a:ext cx="6915646" cy="848950"/>
            </a:xfrm>
            <a:prstGeom prst="rect">
              <a:avLst/>
            </a:prstGeom>
          </p:spPr>
          <p:txBody>
            <a:bodyPr lIns="0" tIns="0" rIns="0" bIns="0" rtlCol="0" anchor="t">
              <a:spAutoFit/>
            </a:bodyPr>
            <a:lstStyle/>
            <a:p>
              <a:pPr algn="ctr">
                <a:lnSpc>
                  <a:spcPts val="5080"/>
                </a:lnSpc>
              </a:pPr>
              <a:endParaRPr lang="en-US" sz="4000" spc="248" dirty="0">
                <a:solidFill>
                  <a:srgbClr val="000000"/>
                </a:solidFill>
                <a:latin typeface="Aptos" panose="020B0004020202020204" pitchFamily="34" charset="0"/>
              </a:endParaRPr>
            </a:p>
          </p:txBody>
        </p:sp>
        <p:sp>
          <p:nvSpPr>
            <p:cNvPr id="8" name="TextBox 8"/>
            <p:cNvSpPr txBox="1"/>
            <p:nvPr/>
          </p:nvSpPr>
          <p:spPr>
            <a:xfrm>
              <a:off x="0" y="985435"/>
              <a:ext cx="6917198" cy="1809726"/>
            </a:xfrm>
            <a:prstGeom prst="rect">
              <a:avLst/>
            </a:prstGeom>
          </p:spPr>
          <p:txBody>
            <a:bodyPr lIns="0" tIns="0" rIns="0" bIns="0" rtlCol="0" anchor="t">
              <a:spAutoFit/>
            </a:bodyPr>
            <a:lstStyle/>
            <a:p>
              <a:pPr algn="ctr">
                <a:lnSpc>
                  <a:spcPts val="3600"/>
                </a:lnSpc>
              </a:pPr>
              <a:r>
                <a:rPr lang="en-US" sz="2400" i="1" spc="127" dirty="0">
                  <a:solidFill>
                    <a:srgbClr val="000000"/>
                  </a:solidFill>
                  <a:latin typeface="Aptos" panose="020B0004020202020204" pitchFamily="34" charset="0"/>
                </a:rPr>
                <a:t>I chose languages because it will help me in the future when travelling to places</a:t>
              </a:r>
            </a:p>
          </p:txBody>
        </p:sp>
      </p:grpSp>
      <p:grpSp>
        <p:nvGrpSpPr>
          <p:cNvPr id="9" name="Group 9"/>
          <p:cNvGrpSpPr/>
          <p:nvPr/>
        </p:nvGrpSpPr>
        <p:grpSpPr>
          <a:xfrm>
            <a:off x="12971511" y="4512469"/>
            <a:ext cx="5235726" cy="3715519"/>
            <a:chOff x="-65323" y="-28575"/>
            <a:chExt cx="6980969" cy="4954024"/>
          </a:xfrm>
        </p:grpSpPr>
        <p:sp>
          <p:nvSpPr>
            <p:cNvPr id="10" name="TextBox 10"/>
            <p:cNvSpPr txBox="1"/>
            <p:nvPr/>
          </p:nvSpPr>
          <p:spPr>
            <a:xfrm>
              <a:off x="0" y="-28575"/>
              <a:ext cx="6915646" cy="848951"/>
            </a:xfrm>
            <a:prstGeom prst="rect">
              <a:avLst/>
            </a:prstGeom>
          </p:spPr>
          <p:txBody>
            <a:bodyPr lIns="0" tIns="0" rIns="0" bIns="0" rtlCol="0" anchor="t">
              <a:spAutoFit/>
            </a:bodyPr>
            <a:lstStyle/>
            <a:p>
              <a:pPr algn="ctr">
                <a:lnSpc>
                  <a:spcPts val="5080"/>
                </a:lnSpc>
              </a:pPr>
              <a:endParaRPr lang="en-US" sz="4000" spc="248" dirty="0">
                <a:solidFill>
                  <a:srgbClr val="000000"/>
                </a:solidFill>
                <a:latin typeface="Aptos" panose="020B0004020202020204" pitchFamily="34" charset="0"/>
              </a:endParaRPr>
            </a:p>
          </p:txBody>
        </p:sp>
        <p:sp>
          <p:nvSpPr>
            <p:cNvPr id="11" name="TextBox 11"/>
            <p:cNvSpPr txBox="1"/>
            <p:nvPr/>
          </p:nvSpPr>
          <p:spPr>
            <a:xfrm>
              <a:off x="-65323" y="1887951"/>
              <a:ext cx="6917198" cy="3037498"/>
            </a:xfrm>
            <a:prstGeom prst="rect">
              <a:avLst/>
            </a:prstGeom>
          </p:spPr>
          <p:txBody>
            <a:bodyPr lIns="0" tIns="0" rIns="0" bIns="0" rtlCol="0" anchor="t">
              <a:spAutoFit/>
            </a:bodyPr>
            <a:lstStyle/>
            <a:p>
              <a:pPr algn="ctr">
                <a:lnSpc>
                  <a:spcPts val="3600"/>
                </a:lnSpc>
              </a:pPr>
              <a:r>
                <a:rPr lang="en-US" sz="2400" spc="127" dirty="0">
                  <a:solidFill>
                    <a:srgbClr val="000000"/>
                  </a:solidFill>
                  <a:latin typeface="Aptos" panose="020B0004020202020204" pitchFamily="34" charset="0"/>
                </a:rPr>
                <a:t>In my opinion, learning a new language can open up a range of career choices and can give me the opportunity to explore other cultures. </a:t>
              </a:r>
            </a:p>
          </p:txBody>
        </p:sp>
      </p:grpSp>
      <p:grpSp>
        <p:nvGrpSpPr>
          <p:cNvPr id="12" name="Group 12"/>
          <p:cNvGrpSpPr/>
          <p:nvPr/>
        </p:nvGrpSpPr>
        <p:grpSpPr>
          <a:xfrm>
            <a:off x="12855601" y="2307413"/>
            <a:ext cx="5352800" cy="2651381"/>
            <a:chOff x="-221421" y="-28575"/>
            <a:chExt cx="7137067" cy="3535172"/>
          </a:xfrm>
        </p:grpSpPr>
        <p:sp>
          <p:nvSpPr>
            <p:cNvPr id="13" name="TextBox 13"/>
            <p:cNvSpPr txBox="1"/>
            <p:nvPr/>
          </p:nvSpPr>
          <p:spPr>
            <a:xfrm>
              <a:off x="0" y="-28575"/>
              <a:ext cx="6915646" cy="848950"/>
            </a:xfrm>
            <a:prstGeom prst="rect">
              <a:avLst/>
            </a:prstGeom>
          </p:spPr>
          <p:txBody>
            <a:bodyPr lIns="0" tIns="0" rIns="0" bIns="0" rtlCol="0" anchor="t">
              <a:spAutoFit/>
            </a:bodyPr>
            <a:lstStyle/>
            <a:p>
              <a:pPr algn="ctr">
                <a:lnSpc>
                  <a:spcPts val="5080"/>
                </a:lnSpc>
              </a:pPr>
              <a:endParaRPr lang="en-US" sz="4000" spc="248" dirty="0">
                <a:solidFill>
                  <a:srgbClr val="000000"/>
                </a:solidFill>
                <a:latin typeface="Aptos" panose="020B0004020202020204" pitchFamily="34" charset="0"/>
              </a:endParaRPr>
            </a:p>
          </p:txBody>
        </p:sp>
        <p:sp>
          <p:nvSpPr>
            <p:cNvPr id="14" name="TextBox 14"/>
            <p:cNvSpPr txBox="1"/>
            <p:nvPr/>
          </p:nvSpPr>
          <p:spPr>
            <a:xfrm>
              <a:off x="-221421" y="2312424"/>
              <a:ext cx="6917198" cy="1194173"/>
            </a:xfrm>
            <a:prstGeom prst="rect">
              <a:avLst/>
            </a:prstGeom>
          </p:spPr>
          <p:txBody>
            <a:bodyPr lIns="0" tIns="0" rIns="0" bIns="0" rtlCol="0" anchor="t">
              <a:spAutoFit/>
            </a:bodyPr>
            <a:lstStyle/>
            <a:p>
              <a:pPr algn="ctr">
                <a:lnSpc>
                  <a:spcPts val="3600"/>
                </a:lnSpc>
              </a:pPr>
              <a:r>
                <a:rPr lang="en-US" sz="2400" i="1" spc="127" dirty="0">
                  <a:solidFill>
                    <a:srgbClr val="000000"/>
                  </a:solidFill>
                  <a:latin typeface="Aptos" panose="020B0004020202020204" pitchFamily="34" charset="0"/>
                </a:rPr>
                <a:t>I enjoy learning a different language. It’s fun!</a:t>
              </a:r>
            </a:p>
          </p:txBody>
        </p:sp>
      </p:grpSp>
      <p:grpSp>
        <p:nvGrpSpPr>
          <p:cNvPr id="15" name="Group 15"/>
          <p:cNvGrpSpPr/>
          <p:nvPr/>
        </p:nvGrpSpPr>
        <p:grpSpPr>
          <a:xfrm>
            <a:off x="78435" y="2403030"/>
            <a:ext cx="5371298" cy="4025527"/>
            <a:chOff x="0" y="-28575"/>
            <a:chExt cx="7161731" cy="5367369"/>
          </a:xfrm>
        </p:grpSpPr>
        <p:sp>
          <p:nvSpPr>
            <p:cNvPr id="16" name="TextBox 16"/>
            <p:cNvSpPr txBox="1"/>
            <p:nvPr/>
          </p:nvSpPr>
          <p:spPr>
            <a:xfrm>
              <a:off x="0" y="-28575"/>
              <a:ext cx="6915646" cy="848950"/>
            </a:xfrm>
            <a:prstGeom prst="rect">
              <a:avLst/>
            </a:prstGeom>
          </p:spPr>
          <p:txBody>
            <a:bodyPr lIns="0" tIns="0" rIns="0" bIns="0" rtlCol="0" anchor="t">
              <a:spAutoFit/>
            </a:bodyPr>
            <a:lstStyle/>
            <a:p>
              <a:pPr algn="ctr">
                <a:lnSpc>
                  <a:spcPts val="5080"/>
                </a:lnSpc>
              </a:pPr>
              <a:endParaRPr lang="en-US" sz="4000" spc="248" dirty="0">
                <a:solidFill>
                  <a:srgbClr val="000000"/>
                </a:solidFill>
                <a:latin typeface="Aptos" panose="020B0004020202020204" pitchFamily="34" charset="0"/>
              </a:endParaRPr>
            </a:p>
          </p:txBody>
        </p:sp>
        <p:sp>
          <p:nvSpPr>
            <p:cNvPr id="17" name="TextBox 17"/>
            <p:cNvSpPr txBox="1"/>
            <p:nvPr/>
          </p:nvSpPr>
          <p:spPr>
            <a:xfrm>
              <a:off x="244533" y="2297962"/>
              <a:ext cx="6917198" cy="3040832"/>
            </a:xfrm>
            <a:prstGeom prst="rect">
              <a:avLst/>
            </a:prstGeom>
          </p:spPr>
          <p:txBody>
            <a:bodyPr lIns="0" tIns="0" rIns="0" bIns="0" rtlCol="0" anchor="t">
              <a:spAutoFit/>
            </a:bodyPr>
            <a:lstStyle/>
            <a:p>
              <a:pPr algn="ctr">
                <a:lnSpc>
                  <a:spcPts val="3600"/>
                </a:lnSpc>
              </a:pPr>
              <a:r>
                <a:rPr lang="en-US" sz="2400" spc="127" dirty="0">
                  <a:solidFill>
                    <a:srgbClr val="000000"/>
                  </a:solidFill>
                  <a:latin typeface="Aptos" panose="020B0004020202020204" pitchFamily="34" charset="0"/>
                </a:rPr>
                <a:t>Learning more about a different culture was intriguing to me and I wanted to develop the language that I had already learnt in year 7 and 8 further </a:t>
              </a:r>
            </a:p>
          </p:txBody>
        </p:sp>
      </p:grpSp>
      <p:pic>
        <p:nvPicPr>
          <p:cNvPr id="3074" name="Picture 2" descr="Student">
            <a:extLst>
              <a:ext uri="{FF2B5EF4-FFF2-40B4-BE49-F238E27FC236}">
                <a16:creationId xmlns:a16="http://schemas.microsoft.com/office/drawing/2014/main" id="{511F9BD0-5BFD-4D38-9AF4-413013112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0800" y="822778"/>
            <a:ext cx="28575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estion Mark Made of Cloud">
            <a:extLst>
              <a:ext uri="{FF2B5EF4-FFF2-40B4-BE49-F238E27FC236}">
                <a16:creationId xmlns:a16="http://schemas.microsoft.com/office/drawing/2014/main" id="{EF31085A-70E3-4F95-890E-3E46EC8A4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428" y="304800"/>
            <a:ext cx="271462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D9D4"/>
        </a:solidFill>
        <a:effectLst/>
      </p:bgPr>
    </p:bg>
    <p:spTree>
      <p:nvGrpSpPr>
        <p:cNvPr id="1" name=""/>
        <p:cNvGrpSpPr/>
        <p:nvPr/>
      </p:nvGrpSpPr>
      <p:grpSpPr>
        <a:xfrm>
          <a:off x="0" y="0"/>
          <a:ext cx="0" cy="0"/>
          <a:chOff x="0" y="0"/>
          <a:chExt cx="0" cy="0"/>
        </a:xfrm>
      </p:grpSpPr>
      <p:grpSp>
        <p:nvGrpSpPr>
          <p:cNvPr id="8" name="Group 8"/>
          <p:cNvGrpSpPr/>
          <p:nvPr/>
        </p:nvGrpSpPr>
        <p:grpSpPr>
          <a:xfrm>
            <a:off x="470246" y="488226"/>
            <a:ext cx="7076453" cy="2335555"/>
            <a:chOff x="0" y="0"/>
            <a:chExt cx="2667260" cy="880319"/>
          </a:xfrm>
        </p:grpSpPr>
        <p:sp>
          <p:nvSpPr>
            <p:cNvPr id="9" name="Freeform 9"/>
            <p:cNvSpPr/>
            <p:nvPr/>
          </p:nvSpPr>
          <p:spPr>
            <a:xfrm>
              <a:off x="0" y="0"/>
              <a:ext cx="2667261" cy="880319"/>
            </a:xfrm>
            <a:custGeom>
              <a:avLst/>
              <a:gdLst/>
              <a:ahLst/>
              <a:cxnLst/>
              <a:rect l="l" t="t" r="r" b="b"/>
              <a:pathLst>
                <a:path w="2667261" h="880319">
                  <a:moveTo>
                    <a:pt x="2542800" y="880319"/>
                  </a:moveTo>
                  <a:lnTo>
                    <a:pt x="124460" y="880319"/>
                  </a:lnTo>
                  <a:cubicBezTo>
                    <a:pt x="55880" y="880319"/>
                    <a:pt x="0" y="824439"/>
                    <a:pt x="0" y="755859"/>
                  </a:cubicBezTo>
                  <a:lnTo>
                    <a:pt x="0" y="124460"/>
                  </a:lnTo>
                  <a:cubicBezTo>
                    <a:pt x="0" y="55880"/>
                    <a:pt x="55880" y="0"/>
                    <a:pt x="124460" y="0"/>
                  </a:cubicBezTo>
                  <a:lnTo>
                    <a:pt x="2542801" y="0"/>
                  </a:lnTo>
                  <a:cubicBezTo>
                    <a:pt x="2611381" y="0"/>
                    <a:pt x="2667261" y="55880"/>
                    <a:pt x="2667261" y="124460"/>
                  </a:cubicBezTo>
                  <a:lnTo>
                    <a:pt x="2667261" y="755859"/>
                  </a:lnTo>
                  <a:cubicBezTo>
                    <a:pt x="2667261" y="824439"/>
                    <a:pt x="2611381" y="880319"/>
                    <a:pt x="2542801" y="880319"/>
                  </a:cubicBezTo>
                  <a:close/>
                </a:path>
              </a:pathLst>
            </a:custGeom>
            <a:solidFill>
              <a:srgbClr val="F8A8C5"/>
            </a:solidFill>
          </p:spPr>
        </p:sp>
      </p:grpSp>
      <p:grpSp>
        <p:nvGrpSpPr>
          <p:cNvPr id="18" name="Group 18"/>
          <p:cNvGrpSpPr/>
          <p:nvPr/>
        </p:nvGrpSpPr>
        <p:grpSpPr>
          <a:xfrm>
            <a:off x="946183" y="1035844"/>
            <a:ext cx="6127721" cy="1328470"/>
            <a:chOff x="0" y="9525"/>
            <a:chExt cx="8170294" cy="1771294"/>
          </a:xfrm>
        </p:grpSpPr>
        <p:sp>
          <p:nvSpPr>
            <p:cNvPr id="19" name="TextBox 19"/>
            <p:cNvSpPr txBox="1"/>
            <p:nvPr/>
          </p:nvSpPr>
          <p:spPr>
            <a:xfrm>
              <a:off x="0" y="9525"/>
              <a:ext cx="8142191" cy="686770"/>
            </a:xfrm>
            <a:prstGeom prst="rect">
              <a:avLst/>
            </a:prstGeom>
          </p:spPr>
          <p:txBody>
            <a:bodyPr lIns="0" tIns="0" rIns="0" bIns="0" rtlCol="0" anchor="t">
              <a:spAutoFit/>
            </a:bodyPr>
            <a:lstStyle/>
            <a:p>
              <a:pPr>
                <a:lnSpc>
                  <a:spcPts val="4079"/>
                </a:lnSpc>
              </a:pPr>
              <a:r>
                <a:rPr lang="en-US" sz="3400" dirty="0">
                  <a:solidFill>
                    <a:srgbClr val="FFFFFF"/>
                  </a:solidFill>
                  <a:latin typeface="Aptos" panose="020B0004020202020204" pitchFamily="34" charset="0"/>
                </a:rPr>
                <a:t>What will we study?</a:t>
              </a:r>
            </a:p>
          </p:txBody>
        </p:sp>
        <p:sp>
          <p:nvSpPr>
            <p:cNvPr id="20" name="TextBox 20"/>
            <p:cNvSpPr txBox="1"/>
            <p:nvPr/>
          </p:nvSpPr>
          <p:spPr>
            <a:xfrm>
              <a:off x="28103" y="1219468"/>
              <a:ext cx="8142191" cy="561351"/>
            </a:xfrm>
            <a:prstGeom prst="rect">
              <a:avLst/>
            </a:prstGeom>
          </p:spPr>
          <p:txBody>
            <a:bodyPr lIns="0" tIns="0" rIns="0" bIns="0" rtlCol="0" anchor="t">
              <a:spAutoFit/>
            </a:bodyPr>
            <a:lstStyle/>
            <a:p>
              <a:pPr>
                <a:lnSpc>
                  <a:spcPts val="2940"/>
                </a:lnSpc>
              </a:pPr>
              <a:r>
                <a:rPr lang="en-US" sz="4000" spc="42" dirty="0">
                  <a:solidFill>
                    <a:srgbClr val="3D3132"/>
                  </a:solidFill>
                  <a:latin typeface="Aptos" panose="020B0004020202020204" pitchFamily="34" charset="0"/>
                </a:rPr>
                <a:t>3 Themes</a:t>
              </a:r>
            </a:p>
          </p:txBody>
        </p:sp>
      </p:grpSp>
      <p:pic>
        <p:nvPicPr>
          <p:cNvPr id="27" name="Picture 26">
            <a:extLst>
              <a:ext uri="{FF2B5EF4-FFF2-40B4-BE49-F238E27FC236}">
                <a16:creationId xmlns:a16="http://schemas.microsoft.com/office/drawing/2014/main" id="{7C63658C-6EB9-4436-A549-89EB0B4ED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001" y="461475"/>
            <a:ext cx="11092739" cy="9171448"/>
          </a:xfrm>
          <a:prstGeom prst="rect">
            <a:avLst/>
          </a:prstGeom>
        </p:spPr>
      </p:pic>
      <p:pic>
        <p:nvPicPr>
          <p:cNvPr id="1026" name="Picture 2" descr="Globe with World Flags">
            <a:extLst>
              <a:ext uri="{FF2B5EF4-FFF2-40B4-BE49-F238E27FC236}">
                <a16:creationId xmlns:a16="http://schemas.microsoft.com/office/drawing/2014/main" id="{0100D48E-A2D2-4DE8-8FF0-719500CDE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90" y="3230382"/>
            <a:ext cx="6071681" cy="5950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CB7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3000" y="6694480"/>
            <a:ext cx="2290557" cy="2176029"/>
          </a:xfrm>
          <a:prstGeom prst="rect">
            <a:avLst/>
          </a:prstGeom>
        </p:spPr>
      </p:pic>
      <p:sp>
        <p:nvSpPr>
          <p:cNvPr id="11" name="TextBox 11"/>
          <p:cNvSpPr txBox="1"/>
          <p:nvPr/>
        </p:nvSpPr>
        <p:spPr>
          <a:xfrm>
            <a:off x="685800" y="9240286"/>
            <a:ext cx="3316989" cy="413062"/>
          </a:xfrm>
          <a:prstGeom prst="rect">
            <a:avLst/>
          </a:prstGeom>
        </p:spPr>
        <p:txBody>
          <a:bodyPr wrap="square" lIns="0" tIns="0" rIns="0" bIns="0" rtlCol="0" anchor="t">
            <a:spAutoFit/>
          </a:bodyPr>
          <a:lstStyle/>
          <a:p>
            <a:pPr algn="ctr">
              <a:lnSpc>
                <a:spcPts val="3325"/>
              </a:lnSpc>
            </a:pPr>
            <a:r>
              <a:rPr lang="en-US" sz="2618" spc="162" dirty="0">
                <a:solidFill>
                  <a:srgbClr val="3D3132"/>
                </a:solidFill>
                <a:latin typeface="Aptos" panose="020B0004020202020204" pitchFamily="34" charset="0"/>
              </a:rPr>
              <a:t>LISTENING</a:t>
            </a:r>
          </a:p>
        </p:txBody>
      </p:sp>
      <p:sp>
        <p:nvSpPr>
          <p:cNvPr id="13" name="TextBox 13"/>
          <p:cNvSpPr txBox="1"/>
          <p:nvPr/>
        </p:nvSpPr>
        <p:spPr>
          <a:xfrm>
            <a:off x="-1103556" y="402248"/>
            <a:ext cx="11719423" cy="788670"/>
          </a:xfrm>
          <a:prstGeom prst="rect">
            <a:avLst/>
          </a:prstGeom>
        </p:spPr>
        <p:txBody>
          <a:bodyPr lIns="0" tIns="0" rIns="0" bIns="0" rtlCol="0" anchor="t">
            <a:spAutoFit/>
          </a:bodyPr>
          <a:lstStyle/>
          <a:p>
            <a:pPr algn="ctr">
              <a:lnSpc>
                <a:spcPts val="6160"/>
              </a:lnSpc>
            </a:pPr>
            <a:r>
              <a:rPr lang="en-US" sz="5600" spc="112" dirty="0">
                <a:solidFill>
                  <a:srgbClr val="FFFFFF"/>
                </a:solidFill>
                <a:latin typeface="Aptos" panose="020B0004020202020204" pitchFamily="34" charset="0"/>
              </a:rPr>
              <a:t>How will I be assessed?</a:t>
            </a:r>
          </a:p>
        </p:txBody>
      </p:sp>
      <p:sp>
        <p:nvSpPr>
          <p:cNvPr id="15" name="TextBox 15"/>
          <p:cNvSpPr txBox="1"/>
          <p:nvPr/>
        </p:nvSpPr>
        <p:spPr>
          <a:xfrm>
            <a:off x="439387" y="4467740"/>
            <a:ext cx="4115304" cy="410369"/>
          </a:xfrm>
          <a:prstGeom prst="rect">
            <a:avLst/>
          </a:prstGeom>
        </p:spPr>
        <p:txBody>
          <a:bodyPr lIns="0" tIns="0" rIns="0" bIns="0" rtlCol="0" anchor="t">
            <a:spAutoFit/>
          </a:bodyPr>
          <a:lstStyle/>
          <a:p>
            <a:pPr algn="ctr">
              <a:lnSpc>
                <a:spcPts val="3325"/>
              </a:lnSpc>
            </a:pPr>
            <a:r>
              <a:rPr lang="en-US" sz="2618" spc="162">
                <a:solidFill>
                  <a:srgbClr val="3D3132"/>
                </a:solidFill>
                <a:latin typeface="Aptos" panose="020B0004020202020204" pitchFamily="34" charset="0"/>
              </a:rPr>
              <a:t>SPEAKING</a:t>
            </a:r>
          </a:p>
        </p:txBody>
      </p:sp>
      <p:pic>
        <p:nvPicPr>
          <p:cNvPr id="17" name="Picture 16">
            <a:extLst>
              <a:ext uri="{FF2B5EF4-FFF2-40B4-BE49-F238E27FC236}">
                <a16:creationId xmlns:a16="http://schemas.microsoft.com/office/drawing/2014/main" id="{0027CF79-2806-4373-89CC-DE7C2B42E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967" y="6515100"/>
            <a:ext cx="13950833" cy="2962009"/>
          </a:xfrm>
          <a:prstGeom prst="rect">
            <a:avLst/>
          </a:prstGeom>
        </p:spPr>
      </p:pic>
      <p:pic>
        <p:nvPicPr>
          <p:cNvPr id="24" name="Picture 3">
            <a:extLst>
              <a:ext uri="{FF2B5EF4-FFF2-40B4-BE49-F238E27FC236}">
                <a16:creationId xmlns:a16="http://schemas.microsoft.com/office/drawing/2014/main" id="{372028BE-08F9-45C1-8A3E-2DE6B9299D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00" y="1874039"/>
            <a:ext cx="2543833" cy="2173821"/>
          </a:xfrm>
          <a:prstGeom prst="rect">
            <a:avLst/>
          </a:prstGeom>
        </p:spPr>
      </p:pic>
      <p:pic>
        <p:nvPicPr>
          <p:cNvPr id="19" name="Picture 18">
            <a:extLst>
              <a:ext uri="{FF2B5EF4-FFF2-40B4-BE49-F238E27FC236}">
                <a16:creationId xmlns:a16="http://schemas.microsoft.com/office/drawing/2014/main" id="{D8318842-AB00-4E79-ACB9-44231A634C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8269" y="2034920"/>
            <a:ext cx="12303731" cy="29620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DB9E52F-E148-419B-9299-75780A7C5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2304215"/>
            <a:ext cx="3664815" cy="2552044"/>
          </a:xfrm>
          <a:prstGeom prst="rect">
            <a:avLst/>
          </a:prstGeom>
        </p:spPr>
      </p:pic>
      <p:sp>
        <p:nvSpPr>
          <p:cNvPr id="3" name="TextBox 8">
            <a:extLst>
              <a:ext uri="{FF2B5EF4-FFF2-40B4-BE49-F238E27FC236}">
                <a16:creationId xmlns:a16="http://schemas.microsoft.com/office/drawing/2014/main" id="{2ABEF84F-F976-4CD9-8325-7FB5D964EF68}"/>
              </a:ext>
            </a:extLst>
          </p:cNvPr>
          <p:cNvSpPr txBox="1"/>
          <p:nvPr/>
        </p:nvSpPr>
        <p:spPr>
          <a:xfrm>
            <a:off x="692511" y="5228843"/>
            <a:ext cx="4115304" cy="410369"/>
          </a:xfrm>
          <a:prstGeom prst="rect">
            <a:avLst/>
          </a:prstGeom>
        </p:spPr>
        <p:txBody>
          <a:bodyPr lIns="0" tIns="0" rIns="0" bIns="0" rtlCol="0" anchor="t">
            <a:spAutoFit/>
          </a:bodyPr>
          <a:lstStyle/>
          <a:p>
            <a:pPr algn="ctr">
              <a:lnSpc>
                <a:spcPts val="3325"/>
              </a:lnSpc>
            </a:pPr>
            <a:r>
              <a:rPr lang="en-US" sz="2618" spc="162" dirty="0">
                <a:solidFill>
                  <a:srgbClr val="3D3132"/>
                </a:solidFill>
                <a:latin typeface="Aptos" panose="020B0004020202020204" pitchFamily="34" charset="0"/>
              </a:rPr>
              <a:t>READING</a:t>
            </a:r>
          </a:p>
        </p:txBody>
      </p:sp>
      <p:pic>
        <p:nvPicPr>
          <p:cNvPr id="4" name="Picture 5">
            <a:extLst>
              <a:ext uri="{FF2B5EF4-FFF2-40B4-BE49-F238E27FC236}">
                <a16:creationId xmlns:a16="http://schemas.microsoft.com/office/drawing/2014/main" id="{E9CE15F2-114C-4074-93CB-9884895696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0920" y="6132550"/>
            <a:ext cx="3483739" cy="2321041"/>
          </a:xfrm>
          <a:prstGeom prst="rect">
            <a:avLst/>
          </a:prstGeom>
        </p:spPr>
      </p:pic>
      <p:sp>
        <p:nvSpPr>
          <p:cNvPr id="5" name="TextBox 18">
            <a:extLst>
              <a:ext uri="{FF2B5EF4-FFF2-40B4-BE49-F238E27FC236}">
                <a16:creationId xmlns:a16="http://schemas.microsoft.com/office/drawing/2014/main" id="{126DD358-EEBB-411A-BE97-6B8BA73CD487}"/>
              </a:ext>
            </a:extLst>
          </p:cNvPr>
          <p:cNvSpPr txBox="1"/>
          <p:nvPr/>
        </p:nvSpPr>
        <p:spPr>
          <a:xfrm>
            <a:off x="692511" y="8953500"/>
            <a:ext cx="4115304" cy="410369"/>
          </a:xfrm>
          <a:prstGeom prst="rect">
            <a:avLst/>
          </a:prstGeom>
        </p:spPr>
        <p:txBody>
          <a:bodyPr lIns="0" tIns="0" rIns="0" bIns="0" rtlCol="0" anchor="t">
            <a:spAutoFit/>
          </a:bodyPr>
          <a:lstStyle/>
          <a:p>
            <a:pPr algn="ctr">
              <a:lnSpc>
                <a:spcPts val="3325"/>
              </a:lnSpc>
            </a:pPr>
            <a:r>
              <a:rPr lang="en-US" sz="2618" spc="162" dirty="0">
                <a:solidFill>
                  <a:srgbClr val="3D3132"/>
                </a:solidFill>
                <a:latin typeface="Aptos" panose="020B0004020202020204" pitchFamily="34" charset="0"/>
              </a:rPr>
              <a:t>WRITING</a:t>
            </a:r>
          </a:p>
        </p:txBody>
      </p:sp>
      <p:pic>
        <p:nvPicPr>
          <p:cNvPr id="7" name="Picture 6">
            <a:extLst>
              <a:ext uri="{FF2B5EF4-FFF2-40B4-BE49-F238E27FC236}">
                <a16:creationId xmlns:a16="http://schemas.microsoft.com/office/drawing/2014/main" id="{12C12BAE-0AF5-4AFC-81BB-EB59127F5D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4695" y="2835434"/>
            <a:ext cx="13008799" cy="2552044"/>
          </a:xfrm>
          <a:prstGeom prst="rect">
            <a:avLst/>
          </a:prstGeom>
        </p:spPr>
      </p:pic>
      <p:sp>
        <p:nvSpPr>
          <p:cNvPr id="8" name="TextBox 13">
            <a:extLst>
              <a:ext uri="{FF2B5EF4-FFF2-40B4-BE49-F238E27FC236}">
                <a16:creationId xmlns:a16="http://schemas.microsoft.com/office/drawing/2014/main" id="{69FD1530-7130-41C5-9EF7-C3D235F9F0B2}"/>
              </a:ext>
            </a:extLst>
          </p:cNvPr>
          <p:cNvSpPr txBox="1"/>
          <p:nvPr/>
        </p:nvSpPr>
        <p:spPr>
          <a:xfrm>
            <a:off x="-1103556" y="402248"/>
            <a:ext cx="11719423" cy="788670"/>
          </a:xfrm>
          <a:prstGeom prst="rect">
            <a:avLst/>
          </a:prstGeom>
        </p:spPr>
        <p:txBody>
          <a:bodyPr lIns="0" tIns="0" rIns="0" bIns="0" rtlCol="0" anchor="t">
            <a:spAutoFit/>
          </a:bodyPr>
          <a:lstStyle/>
          <a:p>
            <a:pPr algn="ctr">
              <a:lnSpc>
                <a:spcPts val="6160"/>
              </a:lnSpc>
            </a:pPr>
            <a:r>
              <a:rPr lang="en-US" sz="5600" spc="112" dirty="0">
                <a:solidFill>
                  <a:srgbClr val="FFFFFF"/>
                </a:solidFill>
                <a:latin typeface="Aptos" panose="020B0004020202020204" pitchFamily="34" charset="0"/>
              </a:rPr>
              <a:t>How will I be assessed?</a:t>
            </a:r>
          </a:p>
        </p:txBody>
      </p:sp>
      <p:pic>
        <p:nvPicPr>
          <p:cNvPr id="10" name="Picture 9">
            <a:extLst>
              <a:ext uri="{FF2B5EF4-FFF2-40B4-BE49-F238E27FC236}">
                <a16:creationId xmlns:a16="http://schemas.microsoft.com/office/drawing/2014/main" id="{9E717D15-6801-4AF3-B881-68729CC2C520}"/>
              </a:ext>
            </a:extLst>
          </p:cNvPr>
          <p:cNvPicPr>
            <a:picLocks noChangeAspect="1"/>
          </p:cNvPicPr>
          <p:nvPr/>
        </p:nvPicPr>
        <p:blipFill rotWithShape="1">
          <a:blip r:embed="rId7">
            <a:extLst>
              <a:ext uri="{28A0092B-C50C-407E-A947-70E740481C1C}">
                <a14:useLocalDpi xmlns:a14="http://schemas.microsoft.com/office/drawing/2010/main" val="0"/>
              </a:ext>
            </a:extLst>
          </a:blip>
          <a:srcRect r="2314"/>
          <a:stretch/>
        </p:blipFill>
        <p:spPr>
          <a:xfrm>
            <a:off x="5114695" y="6545359"/>
            <a:ext cx="12868505" cy="2045955"/>
          </a:xfrm>
          <a:prstGeom prst="rect">
            <a:avLst/>
          </a:prstGeom>
        </p:spPr>
      </p:pic>
    </p:spTree>
    <p:extLst>
      <p:ext uri="{BB962C8B-B14F-4D97-AF65-F5344CB8AC3E}">
        <p14:creationId xmlns:p14="http://schemas.microsoft.com/office/powerpoint/2010/main" val="173644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F7688"/>
        </a:solidFill>
        <a:effectLst/>
      </p:bgPr>
    </p:bg>
    <p:spTree>
      <p:nvGrpSpPr>
        <p:cNvPr id="1" name=""/>
        <p:cNvGrpSpPr/>
        <p:nvPr/>
      </p:nvGrpSpPr>
      <p:grpSpPr>
        <a:xfrm>
          <a:off x="0" y="0"/>
          <a:ext cx="0" cy="0"/>
          <a:chOff x="0" y="0"/>
          <a:chExt cx="0" cy="0"/>
        </a:xfrm>
      </p:grpSpPr>
      <p:sp>
        <p:nvSpPr>
          <p:cNvPr id="2" name="TextBox 2"/>
          <p:cNvSpPr txBox="1"/>
          <p:nvPr/>
        </p:nvSpPr>
        <p:spPr>
          <a:xfrm>
            <a:off x="3284289" y="190500"/>
            <a:ext cx="11719423" cy="1590307"/>
          </a:xfrm>
          <a:prstGeom prst="rect">
            <a:avLst/>
          </a:prstGeom>
        </p:spPr>
        <p:txBody>
          <a:bodyPr lIns="0" tIns="0" rIns="0" bIns="0" rtlCol="0" anchor="t">
            <a:spAutoFit/>
          </a:bodyPr>
          <a:lstStyle/>
          <a:p>
            <a:pPr algn="ctr">
              <a:lnSpc>
                <a:spcPts val="6160"/>
              </a:lnSpc>
            </a:pPr>
            <a:r>
              <a:rPr lang="en-US" sz="5600" spc="112" dirty="0">
                <a:solidFill>
                  <a:srgbClr val="FFFFFF"/>
                </a:solidFill>
                <a:latin typeface="Aptos" panose="020B0004020202020204" pitchFamily="34" charset="0"/>
              </a:rPr>
              <a:t>What our students enjoy about their language lessons</a:t>
            </a:r>
          </a:p>
        </p:txBody>
      </p:sp>
      <p:grpSp>
        <p:nvGrpSpPr>
          <p:cNvPr id="3" name="Group 3"/>
          <p:cNvGrpSpPr/>
          <p:nvPr/>
        </p:nvGrpSpPr>
        <p:grpSpPr>
          <a:xfrm>
            <a:off x="458722" y="5524500"/>
            <a:ext cx="5187898" cy="3280518"/>
            <a:chOff x="0" y="-28575"/>
            <a:chExt cx="6917198" cy="4374024"/>
          </a:xfrm>
        </p:grpSpPr>
        <p:sp>
          <p:nvSpPr>
            <p:cNvPr id="4" name="TextBox 4"/>
            <p:cNvSpPr txBox="1"/>
            <p:nvPr/>
          </p:nvSpPr>
          <p:spPr>
            <a:xfrm>
              <a:off x="0" y="-28575"/>
              <a:ext cx="6915646" cy="848951"/>
            </a:xfrm>
            <a:prstGeom prst="rect">
              <a:avLst/>
            </a:prstGeom>
          </p:spPr>
          <p:txBody>
            <a:bodyPr lIns="0" tIns="0" rIns="0" bIns="0" rtlCol="0" anchor="t">
              <a:spAutoFit/>
            </a:bodyPr>
            <a:lstStyle/>
            <a:p>
              <a:pPr algn="ctr">
                <a:lnSpc>
                  <a:spcPts val="5080"/>
                </a:lnSpc>
              </a:pPr>
              <a:endParaRPr lang="en-US" sz="4000" spc="248" dirty="0">
                <a:solidFill>
                  <a:srgbClr val="3D3132"/>
                </a:solidFill>
                <a:latin typeface="Aptos" panose="020B0004020202020204" pitchFamily="34" charset="0"/>
              </a:endParaRPr>
            </a:p>
          </p:txBody>
        </p:sp>
        <p:sp>
          <p:nvSpPr>
            <p:cNvPr id="5" name="TextBox 5"/>
            <p:cNvSpPr txBox="1"/>
            <p:nvPr/>
          </p:nvSpPr>
          <p:spPr>
            <a:xfrm>
              <a:off x="0" y="994960"/>
              <a:ext cx="6917198" cy="3350489"/>
            </a:xfrm>
            <a:prstGeom prst="rect">
              <a:avLst/>
            </a:prstGeom>
          </p:spPr>
          <p:txBody>
            <a:bodyPr lIns="0" tIns="0" rIns="0" bIns="0" rtlCol="0" anchor="t">
              <a:spAutoFit/>
            </a:bodyPr>
            <a:lstStyle/>
            <a:p>
              <a:pPr algn="ctr">
                <a:lnSpc>
                  <a:spcPts val="3262"/>
                </a:lnSpc>
              </a:pPr>
              <a:r>
                <a:rPr lang="en-US" sz="2175" i="1" spc="115" dirty="0">
                  <a:solidFill>
                    <a:srgbClr val="3D3132"/>
                  </a:solidFill>
                  <a:latin typeface="Aptos" panose="020B0004020202020204" pitchFamily="34" charset="0"/>
                </a:rPr>
                <a:t>We get the opportunity to surround ourselves with native speakers of our chosen language which opens us up to even more vocabulary. We also get to play lots of games and watch or read about the language!</a:t>
              </a:r>
            </a:p>
          </p:txBody>
        </p:sp>
      </p:grpSp>
      <p:grpSp>
        <p:nvGrpSpPr>
          <p:cNvPr id="6" name="Group 6"/>
          <p:cNvGrpSpPr/>
          <p:nvPr/>
        </p:nvGrpSpPr>
        <p:grpSpPr>
          <a:xfrm>
            <a:off x="11277600" y="6828604"/>
            <a:ext cx="6551678" cy="1281120"/>
            <a:chOff x="995308" y="-2856713"/>
            <a:chExt cx="8735572" cy="1708160"/>
          </a:xfrm>
        </p:grpSpPr>
        <p:sp>
          <p:nvSpPr>
            <p:cNvPr id="7" name="TextBox 7"/>
            <p:cNvSpPr txBox="1"/>
            <p:nvPr/>
          </p:nvSpPr>
          <p:spPr>
            <a:xfrm>
              <a:off x="1065443" y="-2843762"/>
              <a:ext cx="6915646" cy="848951"/>
            </a:xfrm>
            <a:prstGeom prst="rect">
              <a:avLst/>
            </a:prstGeom>
          </p:spPr>
          <p:txBody>
            <a:bodyPr lIns="0" tIns="0" rIns="0" bIns="0" rtlCol="0" anchor="t">
              <a:spAutoFit/>
            </a:bodyPr>
            <a:lstStyle/>
            <a:p>
              <a:pPr algn="ctr">
                <a:lnSpc>
                  <a:spcPts val="5080"/>
                </a:lnSpc>
              </a:pPr>
              <a:endParaRPr lang="en-US" sz="4000" spc="248" dirty="0">
                <a:solidFill>
                  <a:srgbClr val="3D3132"/>
                </a:solidFill>
                <a:latin typeface="Aptos" panose="020B0004020202020204" pitchFamily="34" charset="0"/>
              </a:endParaRPr>
            </a:p>
          </p:txBody>
        </p:sp>
        <p:sp>
          <p:nvSpPr>
            <p:cNvPr id="8" name="TextBox 8"/>
            <p:cNvSpPr txBox="1"/>
            <p:nvPr/>
          </p:nvSpPr>
          <p:spPr>
            <a:xfrm>
              <a:off x="995308" y="-2856713"/>
              <a:ext cx="8735572" cy="1708160"/>
            </a:xfrm>
            <a:prstGeom prst="rect">
              <a:avLst/>
            </a:prstGeom>
          </p:spPr>
          <p:txBody>
            <a:bodyPr wrap="square" lIns="0" tIns="0" rIns="0" bIns="0" rtlCol="0" anchor="t">
              <a:spAutoFit/>
            </a:bodyPr>
            <a:lstStyle/>
            <a:p>
              <a:pPr algn="ctr">
                <a:lnSpc>
                  <a:spcPts val="3367"/>
                </a:lnSpc>
              </a:pPr>
              <a:r>
                <a:rPr lang="en-US" sz="2245" i="1" spc="119" dirty="0">
                  <a:solidFill>
                    <a:srgbClr val="3D3132"/>
                  </a:solidFill>
                  <a:latin typeface="Aptos" panose="020B0004020202020204" pitchFamily="34" charset="0"/>
                </a:rPr>
                <a:t>It’s really funny when you find a word which is really similar to your language but means the opposite </a:t>
              </a:r>
            </a:p>
          </p:txBody>
        </p:sp>
      </p:grpSp>
      <p:grpSp>
        <p:nvGrpSpPr>
          <p:cNvPr id="12" name="Group 12"/>
          <p:cNvGrpSpPr/>
          <p:nvPr/>
        </p:nvGrpSpPr>
        <p:grpSpPr>
          <a:xfrm>
            <a:off x="78435" y="2403030"/>
            <a:ext cx="5187898" cy="3038633"/>
            <a:chOff x="0" y="-28575"/>
            <a:chExt cx="6917198" cy="4051510"/>
          </a:xfrm>
        </p:grpSpPr>
        <p:sp>
          <p:nvSpPr>
            <p:cNvPr id="13" name="TextBox 13"/>
            <p:cNvSpPr txBox="1"/>
            <p:nvPr/>
          </p:nvSpPr>
          <p:spPr>
            <a:xfrm>
              <a:off x="0" y="-28575"/>
              <a:ext cx="6915646" cy="848951"/>
            </a:xfrm>
            <a:prstGeom prst="rect">
              <a:avLst/>
            </a:prstGeom>
          </p:spPr>
          <p:txBody>
            <a:bodyPr lIns="0" tIns="0" rIns="0" bIns="0" rtlCol="0" anchor="t">
              <a:spAutoFit/>
            </a:bodyPr>
            <a:lstStyle/>
            <a:p>
              <a:pPr algn="ctr">
                <a:lnSpc>
                  <a:spcPts val="5080"/>
                </a:lnSpc>
              </a:pPr>
              <a:endParaRPr lang="en-US" sz="4000" spc="248" dirty="0">
                <a:solidFill>
                  <a:srgbClr val="3D3132"/>
                </a:solidFill>
                <a:latin typeface="Aptos" panose="020B0004020202020204" pitchFamily="34" charset="0"/>
              </a:endParaRPr>
            </a:p>
          </p:txBody>
        </p:sp>
        <p:sp>
          <p:nvSpPr>
            <p:cNvPr id="14" name="TextBox 14"/>
            <p:cNvSpPr txBox="1"/>
            <p:nvPr/>
          </p:nvSpPr>
          <p:spPr>
            <a:xfrm>
              <a:off x="0" y="985436"/>
              <a:ext cx="6917198" cy="3037499"/>
            </a:xfrm>
            <a:prstGeom prst="rect">
              <a:avLst/>
            </a:prstGeom>
          </p:spPr>
          <p:txBody>
            <a:bodyPr lIns="0" tIns="0" rIns="0" bIns="0" rtlCol="0" anchor="t">
              <a:spAutoFit/>
            </a:bodyPr>
            <a:lstStyle/>
            <a:p>
              <a:pPr algn="ctr">
                <a:lnSpc>
                  <a:spcPts val="3600"/>
                </a:lnSpc>
              </a:pPr>
              <a:r>
                <a:rPr lang="en-US" sz="2400" i="1" spc="127" dirty="0">
                  <a:solidFill>
                    <a:srgbClr val="3D3132"/>
                  </a:solidFill>
                  <a:latin typeface="Aptos" panose="020B0004020202020204" pitchFamily="34" charset="0"/>
                </a:rPr>
                <a:t>We explore different ways to learn the language and it is not always written work. We use Quizlet and a range of other websites that are quite fun. </a:t>
              </a:r>
            </a:p>
          </p:txBody>
        </p:sp>
      </p:grpSp>
      <p:grpSp>
        <p:nvGrpSpPr>
          <p:cNvPr id="15" name="Group 15"/>
          <p:cNvGrpSpPr/>
          <p:nvPr/>
        </p:nvGrpSpPr>
        <p:grpSpPr>
          <a:xfrm>
            <a:off x="5943600" y="2347073"/>
            <a:ext cx="7479807" cy="2871716"/>
            <a:chOff x="-125623" y="-28575"/>
            <a:chExt cx="9490894" cy="3828953"/>
          </a:xfrm>
        </p:grpSpPr>
        <p:sp>
          <p:nvSpPr>
            <p:cNvPr id="16" name="TextBox 16"/>
            <p:cNvSpPr txBox="1"/>
            <p:nvPr/>
          </p:nvSpPr>
          <p:spPr>
            <a:xfrm>
              <a:off x="0" y="-28575"/>
              <a:ext cx="9365271" cy="848950"/>
            </a:xfrm>
            <a:prstGeom prst="rect">
              <a:avLst/>
            </a:prstGeom>
          </p:spPr>
          <p:txBody>
            <a:bodyPr lIns="0" tIns="0" rIns="0" bIns="0" rtlCol="0" anchor="t">
              <a:spAutoFit/>
            </a:bodyPr>
            <a:lstStyle/>
            <a:p>
              <a:pPr algn="ctr">
                <a:lnSpc>
                  <a:spcPts val="5080"/>
                </a:lnSpc>
              </a:pPr>
              <a:endParaRPr lang="en-US" sz="4000" spc="248" dirty="0">
                <a:solidFill>
                  <a:srgbClr val="3D3132"/>
                </a:solidFill>
                <a:latin typeface="Aptos" panose="020B0004020202020204" pitchFamily="34" charset="0"/>
              </a:endParaRPr>
            </a:p>
          </p:txBody>
        </p:sp>
        <p:sp>
          <p:nvSpPr>
            <p:cNvPr id="17" name="TextBox 17"/>
            <p:cNvSpPr txBox="1"/>
            <p:nvPr/>
          </p:nvSpPr>
          <p:spPr>
            <a:xfrm>
              <a:off x="-125623" y="143994"/>
              <a:ext cx="8333075" cy="3656384"/>
            </a:xfrm>
            <a:prstGeom prst="rect">
              <a:avLst/>
            </a:prstGeom>
          </p:spPr>
          <p:txBody>
            <a:bodyPr wrap="square" lIns="0" tIns="0" rIns="0" bIns="0" rtlCol="0" anchor="t">
              <a:spAutoFit/>
            </a:bodyPr>
            <a:lstStyle/>
            <a:p>
              <a:pPr algn="ctr">
                <a:lnSpc>
                  <a:spcPts val="3600"/>
                </a:lnSpc>
              </a:pPr>
              <a:r>
                <a:rPr lang="en-US" sz="2400" i="1" spc="127" dirty="0">
                  <a:solidFill>
                    <a:srgbClr val="3D3132"/>
                  </a:solidFill>
                  <a:latin typeface="Aptos" panose="020B0004020202020204" pitchFamily="34" charset="0"/>
                </a:rPr>
                <a:t>I enjoy the fact that smaller classes allow opportunity for class more discussions and everyone is involved , you get more feedback best suited to you from your teachers and I enjoy being able to learn new vocabulary through games </a:t>
              </a:r>
            </a:p>
          </p:txBody>
        </p:sp>
      </p:grpSp>
      <p:grpSp>
        <p:nvGrpSpPr>
          <p:cNvPr id="18" name="Group 18"/>
          <p:cNvGrpSpPr/>
          <p:nvPr/>
        </p:nvGrpSpPr>
        <p:grpSpPr>
          <a:xfrm>
            <a:off x="12535245" y="1965877"/>
            <a:ext cx="5751567" cy="4481531"/>
            <a:chOff x="-605079" y="-28575"/>
            <a:chExt cx="7668756" cy="5975377"/>
          </a:xfrm>
        </p:grpSpPr>
        <p:sp>
          <p:nvSpPr>
            <p:cNvPr id="19" name="TextBox 19"/>
            <p:cNvSpPr txBox="1"/>
            <p:nvPr/>
          </p:nvSpPr>
          <p:spPr>
            <a:xfrm>
              <a:off x="0" y="-28575"/>
              <a:ext cx="7063677" cy="848951"/>
            </a:xfrm>
            <a:prstGeom prst="rect">
              <a:avLst/>
            </a:prstGeom>
          </p:spPr>
          <p:txBody>
            <a:bodyPr lIns="0" tIns="0" rIns="0" bIns="0" rtlCol="0" anchor="t">
              <a:spAutoFit/>
            </a:bodyPr>
            <a:lstStyle/>
            <a:p>
              <a:pPr algn="ctr">
                <a:lnSpc>
                  <a:spcPts val="5080"/>
                </a:lnSpc>
              </a:pPr>
              <a:endParaRPr lang="en-US" sz="4000" spc="248" dirty="0">
                <a:solidFill>
                  <a:srgbClr val="3D3132"/>
                </a:solidFill>
                <a:latin typeface="Aptos" panose="020B0004020202020204" pitchFamily="34" charset="0"/>
              </a:endParaRPr>
            </a:p>
          </p:txBody>
        </p:sp>
        <p:sp>
          <p:nvSpPr>
            <p:cNvPr id="20" name="TextBox 20"/>
            <p:cNvSpPr txBox="1"/>
            <p:nvPr/>
          </p:nvSpPr>
          <p:spPr>
            <a:xfrm>
              <a:off x="-605079" y="2910670"/>
              <a:ext cx="7065261" cy="3036132"/>
            </a:xfrm>
            <a:prstGeom prst="rect">
              <a:avLst/>
            </a:prstGeom>
          </p:spPr>
          <p:txBody>
            <a:bodyPr lIns="0" tIns="0" rIns="0" bIns="0" rtlCol="0" anchor="t">
              <a:spAutoFit/>
            </a:bodyPr>
            <a:lstStyle/>
            <a:p>
              <a:pPr algn="ctr">
                <a:lnSpc>
                  <a:spcPts val="3557"/>
                </a:lnSpc>
              </a:pPr>
              <a:r>
                <a:rPr lang="en-US" sz="2371" i="1" spc="125" dirty="0">
                  <a:solidFill>
                    <a:srgbClr val="3D3132"/>
                  </a:solidFill>
                  <a:latin typeface="Aptos" panose="020B0004020202020204" pitchFamily="34" charset="0"/>
                </a:rPr>
                <a:t>I really enjoy learning about festivals as it is one of my </a:t>
              </a:r>
              <a:r>
                <a:rPr lang="en-US" sz="2371" i="1" spc="125" dirty="0" err="1">
                  <a:solidFill>
                    <a:srgbClr val="3D3132"/>
                  </a:solidFill>
                  <a:latin typeface="Aptos" panose="020B0004020202020204" pitchFamily="34" charset="0"/>
                </a:rPr>
                <a:t>favourite</a:t>
              </a:r>
              <a:r>
                <a:rPr lang="en-US" sz="2371" i="1" spc="125" dirty="0">
                  <a:solidFill>
                    <a:srgbClr val="3D3132"/>
                  </a:solidFill>
                  <a:latin typeface="Aptos" panose="020B0004020202020204" pitchFamily="34" charset="0"/>
                </a:rPr>
                <a:t> topics in French and gives me such a good insight into the different cultures of France.</a:t>
              </a:r>
            </a:p>
          </p:txBody>
        </p:sp>
      </p:grpSp>
      <p:pic>
        <p:nvPicPr>
          <p:cNvPr id="2050" name="Picture 2" descr="Man with megaphone">
            <a:extLst>
              <a:ext uri="{FF2B5EF4-FFF2-40B4-BE49-F238E27FC236}">
                <a16:creationId xmlns:a16="http://schemas.microsoft.com/office/drawing/2014/main" id="{642D565A-F462-4D51-94C5-AA768D283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538" y="5257088"/>
            <a:ext cx="5187898" cy="10883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D9D4"/>
        </a:solidFill>
        <a:effectLst/>
      </p:bgPr>
    </p:bg>
    <p:spTree>
      <p:nvGrpSpPr>
        <p:cNvPr id="1" name=""/>
        <p:cNvGrpSpPr/>
        <p:nvPr/>
      </p:nvGrpSpPr>
      <p:grpSpPr>
        <a:xfrm>
          <a:off x="0" y="0"/>
          <a:ext cx="0" cy="0"/>
          <a:chOff x="0" y="0"/>
          <a:chExt cx="0" cy="0"/>
        </a:xfrm>
      </p:grpSpPr>
      <p:sp>
        <p:nvSpPr>
          <p:cNvPr id="3" name="AutoShape 3"/>
          <p:cNvSpPr/>
          <p:nvPr/>
        </p:nvSpPr>
        <p:spPr>
          <a:xfrm>
            <a:off x="6154661" y="1028700"/>
            <a:ext cx="210021" cy="8229600"/>
          </a:xfrm>
          <a:prstGeom prst="rect">
            <a:avLst/>
          </a:prstGeom>
          <a:solidFill>
            <a:srgbClr val="FFFFFF"/>
          </a:solidFill>
        </p:spPr>
      </p:sp>
      <p:grpSp>
        <p:nvGrpSpPr>
          <p:cNvPr id="4" name="Group 4"/>
          <p:cNvGrpSpPr/>
          <p:nvPr/>
        </p:nvGrpSpPr>
        <p:grpSpPr>
          <a:xfrm>
            <a:off x="6720433" y="1612191"/>
            <a:ext cx="10863374" cy="9365924"/>
            <a:chOff x="0" y="-28575"/>
            <a:chExt cx="14484498" cy="12487899"/>
          </a:xfrm>
        </p:grpSpPr>
        <p:sp>
          <p:nvSpPr>
            <p:cNvPr id="5" name="TextBox 5"/>
            <p:cNvSpPr txBox="1"/>
            <p:nvPr/>
          </p:nvSpPr>
          <p:spPr>
            <a:xfrm>
              <a:off x="0" y="-28575"/>
              <a:ext cx="14484498" cy="1349857"/>
            </a:xfrm>
            <a:prstGeom prst="rect">
              <a:avLst/>
            </a:prstGeom>
          </p:spPr>
          <p:txBody>
            <a:bodyPr lIns="0" tIns="0" rIns="0" bIns="0" rtlCol="0" anchor="t">
              <a:spAutoFit/>
            </a:bodyPr>
            <a:lstStyle/>
            <a:p>
              <a:pPr algn="l">
                <a:lnSpc>
                  <a:spcPts val="3986"/>
                </a:lnSpc>
              </a:pPr>
              <a:r>
                <a:rPr lang="en-US" sz="3138" b="1" spc="194" dirty="0">
                  <a:solidFill>
                    <a:srgbClr val="3D3132"/>
                  </a:solidFill>
                  <a:latin typeface="Aptos" panose="020B0004020202020204" pitchFamily="34" charset="0"/>
                </a:rPr>
                <a:t>I DON'T LIKE SPEAKING, WILL I HAVE TO DO A SPEAKING EXAM?</a:t>
              </a:r>
            </a:p>
          </p:txBody>
        </p:sp>
        <p:sp>
          <p:nvSpPr>
            <p:cNvPr id="6" name="TextBox 6"/>
            <p:cNvSpPr txBox="1"/>
            <p:nvPr/>
          </p:nvSpPr>
          <p:spPr>
            <a:xfrm>
              <a:off x="0" y="1559057"/>
              <a:ext cx="13363789" cy="3038268"/>
            </a:xfrm>
            <a:prstGeom prst="rect">
              <a:avLst/>
            </a:prstGeom>
          </p:spPr>
          <p:txBody>
            <a:bodyPr lIns="0" tIns="0" rIns="0" bIns="0" rtlCol="0" anchor="t">
              <a:spAutoFit/>
            </a:bodyPr>
            <a:lstStyle/>
            <a:p>
              <a:pPr algn="l">
                <a:lnSpc>
                  <a:spcPts val="4521"/>
                </a:lnSpc>
              </a:pPr>
              <a:r>
                <a:rPr lang="en-US" sz="3229" spc="96">
                  <a:solidFill>
                    <a:srgbClr val="3D3132"/>
                  </a:solidFill>
                  <a:latin typeface="Aptos" panose="020B0004020202020204" pitchFamily="34" charset="0"/>
                </a:rPr>
                <a:t>Yes, but this is done with your normal class teacher and we do lots of practice in class. After we've practised and got lots of 1 to 1 feedback, you'll feel confident. </a:t>
              </a:r>
            </a:p>
          </p:txBody>
        </p:sp>
        <p:sp>
          <p:nvSpPr>
            <p:cNvPr id="7" name="TextBox 7"/>
            <p:cNvSpPr txBox="1"/>
            <p:nvPr/>
          </p:nvSpPr>
          <p:spPr>
            <a:xfrm>
              <a:off x="0" y="5264489"/>
              <a:ext cx="14484498" cy="665995"/>
            </a:xfrm>
            <a:prstGeom prst="rect">
              <a:avLst/>
            </a:prstGeom>
          </p:spPr>
          <p:txBody>
            <a:bodyPr lIns="0" tIns="0" rIns="0" bIns="0" rtlCol="0" anchor="t">
              <a:spAutoFit/>
            </a:bodyPr>
            <a:lstStyle/>
            <a:p>
              <a:pPr algn="l">
                <a:lnSpc>
                  <a:spcPts val="3987"/>
                </a:lnSpc>
              </a:pPr>
              <a:r>
                <a:rPr lang="en-US" sz="3140" b="1" spc="194" dirty="0">
                  <a:solidFill>
                    <a:srgbClr val="3D3132"/>
                  </a:solidFill>
                  <a:latin typeface="Aptos" panose="020B0004020202020204" pitchFamily="34" charset="0"/>
                </a:rPr>
                <a:t>HOW DIFFERENT IS IT TO YEAR 9?</a:t>
              </a:r>
            </a:p>
          </p:txBody>
        </p:sp>
        <p:sp>
          <p:nvSpPr>
            <p:cNvPr id="8" name="TextBox 8"/>
            <p:cNvSpPr txBox="1"/>
            <p:nvPr/>
          </p:nvSpPr>
          <p:spPr>
            <a:xfrm>
              <a:off x="0" y="6191704"/>
              <a:ext cx="13363789" cy="3726491"/>
            </a:xfrm>
            <a:prstGeom prst="rect">
              <a:avLst/>
            </a:prstGeom>
          </p:spPr>
          <p:txBody>
            <a:bodyPr lIns="0" tIns="0" rIns="0" bIns="0" rtlCol="0" anchor="t">
              <a:spAutoFit/>
            </a:bodyPr>
            <a:lstStyle/>
            <a:p>
              <a:pPr algn="l">
                <a:lnSpc>
                  <a:spcPts val="4392"/>
                </a:lnSpc>
              </a:pPr>
              <a:r>
                <a:rPr lang="en-US" sz="3137" spc="94" dirty="0">
                  <a:solidFill>
                    <a:srgbClr val="3D3132"/>
                  </a:solidFill>
                  <a:latin typeface="Aptos" panose="020B0004020202020204" pitchFamily="34" charset="0"/>
                </a:rPr>
                <a:t>There is an increase in the challenge at GCSE, but the same skills are covered - reading, </a:t>
              </a:r>
            </a:p>
            <a:p>
              <a:pPr algn="l">
                <a:lnSpc>
                  <a:spcPts val="4392"/>
                </a:lnSpc>
              </a:pPr>
              <a:r>
                <a:rPr lang="en-US" sz="3137" spc="94" dirty="0">
                  <a:solidFill>
                    <a:srgbClr val="3D3132"/>
                  </a:solidFill>
                  <a:latin typeface="Aptos" panose="020B0004020202020204" pitchFamily="34" charset="0"/>
                </a:rPr>
                <a:t>listening, speaking, writing, and even </a:t>
              </a:r>
            </a:p>
            <a:p>
              <a:pPr algn="l">
                <a:lnSpc>
                  <a:spcPts val="4392"/>
                </a:lnSpc>
              </a:pPr>
              <a:r>
                <a:rPr lang="en-US" sz="3137" spc="94" dirty="0">
                  <a:solidFill>
                    <a:srgbClr val="3D3132"/>
                  </a:solidFill>
                  <a:latin typeface="Aptos" panose="020B0004020202020204" pitchFamily="34" charset="0"/>
                </a:rPr>
                <a:t>some of the same topics, just in </a:t>
              </a:r>
            </a:p>
            <a:p>
              <a:pPr algn="l">
                <a:lnSpc>
                  <a:spcPts val="4392"/>
                </a:lnSpc>
              </a:pPr>
              <a:r>
                <a:rPr lang="en-US" sz="3137" spc="94" dirty="0">
                  <a:solidFill>
                    <a:srgbClr val="3D3132"/>
                  </a:solidFill>
                  <a:latin typeface="Aptos" panose="020B0004020202020204" pitchFamily="34" charset="0"/>
                </a:rPr>
                <a:t>more depth. </a:t>
              </a:r>
            </a:p>
          </p:txBody>
        </p:sp>
        <p:sp>
          <p:nvSpPr>
            <p:cNvPr id="9" name="TextBox 9"/>
            <p:cNvSpPr txBox="1"/>
            <p:nvPr/>
          </p:nvSpPr>
          <p:spPr>
            <a:xfrm>
              <a:off x="0" y="11797005"/>
              <a:ext cx="13363789" cy="662319"/>
            </a:xfrm>
            <a:prstGeom prst="rect">
              <a:avLst/>
            </a:prstGeom>
          </p:spPr>
          <p:txBody>
            <a:bodyPr lIns="0" tIns="0" rIns="0" bIns="0" rtlCol="0" anchor="t">
              <a:spAutoFit/>
            </a:bodyPr>
            <a:lstStyle/>
            <a:p>
              <a:pPr algn="l">
                <a:lnSpc>
                  <a:spcPts val="4521"/>
                </a:lnSpc>
              </a:pPr>
              <a:endParaRPr>
                <a:latin typeface="Aptos" panose="020B0004020202020204" pitchFamily="34" charset="0"/>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616" y="5014778"/>
            <a:ext cx="5690437" cy="3769914"/>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91159" y="1612191"/>
            <a:ext cx="3955352" cy="4114800"/>
          </a:xfrm>
          <a:prstGeom prst="rect">
            <a:avLst/>
          </a:prstGeom>
        </p:spPr>
      </p:pic>
      <p:sp>
        <p:nvSpPr>
          <p:cNvPr id="14" name="TextBox 12">
            <a:extLst>
              <a:ext uri="{FF2B5EF4-FFF2-40B4-BE49-F238E27FC236}">
                <a16:creationId xmlns:a16="http://schemas.microsoft.com/office/drawing/2014/main" id="{044B4CAA-19F0-4210-B183-01512A5A43E3}"/>
              </a:ext>
            </a:extLst>
          </p:cNvPr>
          <p:cNvSpPr txBox="1"/>
          <p:nvPr/>
        </p:nvSpPr>
        <p:spPr>
          <a:xfrm>
            <a:off x="7378180" y="576897"/>
            <a:ext cx="9547880" cy="903605"/>
          </a:xfrm>
          <a:prstGeom prst="rect">
            <a:avLst/>
          </a:prstGeom>
        </p:spPr>
        <p:txBody>
          <a:bodyPr lIns="0" tIns="0" rIns="0" bIns="0" rtlCol="0" anchor="t">
            <a:spAutoFit/>
          </a:bodyPr>
          <a:lstStyle/>
          <a:p>
            <a:pPr algn="l">
              <a:lnSpc>
                <a:spcPts val="7040"/>
              </a:lnSpc>
            </a:pPr>
            <a:r>
              <a:rPr lang="en-US" sz="6400" spc="224" dirty="0">
                <a:solidFill>
                  <a:srgbClr val="FFFFFF"/>
                </a:solidFill>
                <a:latin typeface="Aptos" panose="020B0004020202020204" pitchFamily="34" charset="0"/>
              </a:rPr>
              <a:t>FAQS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809</Words>
  <Application>Microsoft Office PowerPoint</Application>
  <PresentationFormat>Custom</PresentationFormat>
  <Paragraphs>84</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Times New Roman</vt:lpstr>
      <vt:lpstr>Fredoka One</vt:lpstr>
      <vt:lpstr>Arial</vt:lpstr>
      <vt:lpstr>Calibri</vt:lpstr>
      <vt:lpstr>Varela Round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 options evening presentation</dc:title>
  <dc:creator>Nicholas Camp</dc:creator>
  <cp:lastModifiedBy>D Wicks</cp:lastModifiedBy>
  <cp:revision>15</cp:revision>
  <dcterms:created xsi:type="dcterms:W3CDTF">2006-08-16T00:00:00Z</dcterms:created>
  <dcterms:modified xsi:type="dcterms:W3CDTF">2025-01-08T13:54:52Z</dcterms:modified>
  <dc:identifier>DAEU51Lec0Y</dc:identifier>
</cp:coreProperties>
</file>